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Lst>
  <p:sldSz cx="12192000" cy="6858000"/>
  <p:notesSz cx="6858000" cy="9144000"/>
  <p:embeddedFontLst>
    <p:embeddedFont>
      <p:font typeface="Century Gothic" panose="020B0502020202020204" pitchFamily="34" charset="0"/>
      <p:regular r:id="rId364"/>
      <p:bold r:id="rId365"/>
      <p:italic r:id="rId366"/>
      <p:boldItalic r:id="rId367"/>
    </p:embeddedFont>
    <p:embeddedFont>
      <p:font typeface="Montserrat" panose="00000500000000000000" pitchFamily="2" charset="0"/>
      <p:regular r:id="rId368"/>
      <p:bold r:id="rId369"/>
      <p:italic r:id="rId370"/>
      <p:boldItalic r:id="rId371"/>
    </p:embeddedFont>
    <p:embeddedFont>
      <p:font typeface="Roboto" panose="02000000000000000000" pitchFamily="2" charset="0"/>
      <p:regular r:id="rId372"/>
      <p:bold r:id="rId373"/>
      <p:italic r:id="rId374"/>
      <p:boldItalic r:id="rId3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8" roundtripDataSignature="AMtx7mjWwuH/L8TuIhsq4ywjJVH+dGo9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font" Target="fonts/font3.fntdata"/><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font" Target="fonts/font5.fntdata"/><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presProps" Target="pres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font" Target="fonts/font7.fntdata"/><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theme" Target="theme/theme1.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font" Target="fonts/font9.fntdata"/><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font" Target="fonts/font10.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notesMaster" Target="notesMasters/notes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font" Target="fonts/font11.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font" Target="fonts/font12.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font" Target="fonts/font2.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font" Target="fonts/font4.fntdata"/><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customschemas.google.com/relationships/presentationmetadata" Target="meta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font" Target="fonts/font6.fntdata"/><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viewProps" Target="viewProp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dbe54d86e2_0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dbe54d86e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dbe54d86e2_0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dbe54d86e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dbe54d86e2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dbe54d86e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dbf2a15e2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dbf2a15e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dbf2a15e2d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dbf2a15e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dbf450f329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dbf450f32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dbf450f329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dbf450f32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dbf450f32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dbf450f32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dbf450f329_1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dbf450f32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dbf450f329_1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dbf450f32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7" name="Google Shape;867;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db932b05c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db932b05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dbf450f329_1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dbf450f32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dbf450f329_1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dbf450f329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dbf450f329_1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dbf450f329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dbf450f329_1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dbf450f32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dbf450f329_1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dbf450f329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dbf450f329_1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1dbf450f329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dbf450f329_1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dbf450f329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dbf450f329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dbf450f329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dbf450f329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dbf450f329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dbf450f329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dbf450f32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dbf450f32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dbf450f32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dbf450f329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dbf450f329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dbf450f329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dbf450f329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dbf450f329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dbf450f329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dbf450f32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dbf450f32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dbf450f329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1dbf450f32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dbf450f329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dbf450f329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dbf8454d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dbf8454d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dbf8454d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dbf8454d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dbf8454d8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dbf8454d8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dbf8454d8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dbf8454d8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dbf86a8e4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dbf86a8e4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dbf86a8e4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dbf86a8e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dbf86a8e4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1dbf86a8e4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1dbf86a8e4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1dbf86a8e4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dbf86a8e4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dbf86a8e4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dbf86a8e4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dbf86a8e4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dbf86a8e4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dbf86a8e4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dbf86a8e4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dbf86a8e4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dbf86a8e4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1dbf86a8e4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dc383591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1dc383591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dc3835916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dc3835916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dc3835916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dc3835916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dc3835916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dc3835916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dc79f6d70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dc79f6d70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dbfcba942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dbfcba942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dbf86a8e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dbf86a8e4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dbf86a8e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dbf86a8e4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dbf86a8e4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dbf86a8e4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dbf86a8e4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1dbf86a8e4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dbf86a8e40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dbf86a8e4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dbf86a8e40_0_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dbf86a8e4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dbf86a8e40_0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1dbf86a8e4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dbf86a8e40_0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1dbf86a8e4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1dbf86a8e40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dbf86a8e40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dbf86a8e40_0_1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1dbf86a8e4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dbf86a8e40_0_1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dbf86a8e4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1dbf86a8e40_0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1dbf86a8e4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1dbfcba942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1dbfcba9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dbfcba9421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dbfcba942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dbfcba9421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dbfcba942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1dbfcba9421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1dbfcba942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1dbfcba9421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1dbfcba942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1dbfcba9421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1dbfcba942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1dbfcba9421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1dbfcba942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1dc02a785bf_1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1dc02a785bf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dc02a785bf_1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dc02a785bf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1dc154a4751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1dc154a475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dc154a4751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dc154a475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dc154a4751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dc154a475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1dbfcba9421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1dbfcba942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dbfcba9421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1dbfcba942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1dbfcba9421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1dbfcba942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1dbfcba9421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1dbfcba942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1dbfcba9421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1dbfcba942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dbfcba9421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dbfcba942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1dc154a4751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1dc154a475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1dc154a4751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1dc154a4751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1dc154a4751_0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1dc154a475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dc154a4751_0_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dc154a475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1dc154a4751_0_1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1dc154a4751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1dbf86a8e40_0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dbf86a8e4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1dbf86a8e40_0_1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1dbf86a8e40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dbf86a8e40_0_2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dbf86a8e4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1dbf86a8e40_0_2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1dbf86a8e40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dbf86a8e40_0_2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dbf86a8e4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dcbfe0234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1dcbfe023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dc02a785bf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dc02a785b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dc02a785bf_1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dc02a785bf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dc02a785bf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dc02a785b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dc02a785bf_1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dc02a785b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1dc02a785bf_1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1dc02a785bf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1dc3835916e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1dc3835916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1dc96f7dace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1dc96f7dac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dc96f7dace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dc96f7dac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1dc02a785bf_0_1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1dc02a785b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dc02a785bf_0_1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dc02a785b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1dbfcba9421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1dbfcba942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dbfcba9421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dbfcba942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1dbfcba9421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1dbfcba94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dc154a4751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dc154a475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dc154a4751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dc154a475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1dc483444ce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1dc483444c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dc02a785bf_1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dc02a785bf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dc02a785bf_1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dc02a785b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dc96f7dace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1dc96f7dac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1dc96f7dace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1dc96f7dac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dc96f7dace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dc96f7dac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1dc96f7dace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1dc96f7dac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dc96f7dace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1dc96f7dac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1dc483444ce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1dc483444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dc89f9808b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dc89f9808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dc89f9808b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1dc89f9808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1dc89f9808b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1dc89f9808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dc02a785bf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1dc02a785b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1dc89f9808b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1dc89f9808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1dc02a785bf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1dc02a785b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dc02a785bf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dc02a785b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1dc02a785bf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1dc02a785b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1dc02a785bf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1dc02a785b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dc02a785bf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dc02a785b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dc02a785bf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dc02a785b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1dc89f9808b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1dc89f9808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dc89f9808b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1dc89f980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1dc89f9808b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1dc89f9808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1dc57526fe8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1dc57526fe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1dc57526fe8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3" name="Google Shape;1723;g1dc57526fe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1dc57526fe8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1dc57526fe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1dc02a785bf_0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1dc02a785b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1dbf86a8e40_0_2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1dbf86a8e4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1dbf86a8e40_0_2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1dbf86a8e40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dbf86a8e40_0_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dbf86a8e40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1dbf86a8e40_0_2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1dbf86a8e4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1dbf86a8e40_0_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1dbf86a8e40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1dc154a4751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1dc154a475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1dc154a4751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1dc154a47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1dc154a4751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1dc154a475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1dc154a4751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1dc154a475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1dc02a785bf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1dc02a785b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1dc3835916e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1dc3835916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1dc02a785bf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dc02a785b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1dc3835916e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1dc3835916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1dc483444ce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1dc483444c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1dc154a4751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1dc154a475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1dc154a4751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1dc154a475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dc02a785bf_1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dc02a785bf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dc02a785bf_1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dc02a785bf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dc154a4751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dc154a47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1dc02a785bf_0_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1dc02a785b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dc02a785bf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dc02a785b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1dc02a785bf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1dc02a785b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1dc02a785bf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1dc02a785b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1dc02a785bf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1dc02a785b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1dc02a785bf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1dc02a785b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1dc02a785bf_0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1dc02a785b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dc02a785bf_0_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dc02a785b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1dc02a785bf_0_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1dc02a785b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1dc02a785bf_0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1dc02a785b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1dc02a785bf_0_1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1dc02a785bf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1dc154a4751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1dc154a475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dc154a4751_0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dc154a475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1dc483444ce_0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1dc483444c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1dc57526fe8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1dc57526fe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dc3835916e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dc3835916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1dc483444ce_0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1dc483444c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1dc79f6d70b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1dc79f6d70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1dc79f6d70b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1dc79f6d70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1dc79f6d70b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1dc79f6d70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1dc79f6d70b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1dc79f6d70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1dc3835916e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1dc3835916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1dc483444ce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1dc483444c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1dc483444ce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1dc483444c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1dc154a4751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1dc154a475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1dc3835916e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1dc3835916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dc3835916e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dc383591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1dc3835916e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1dc3835916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1dc3835916e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1dc3835916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1dc3835916e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1dc3835916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1dc483444c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1dc483444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1dc483444ce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dc483444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1dc483444ce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1dc483444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dc483444ce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1dc483444c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1dc483444ce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1dc483444c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1dc483444ce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1dc483444ce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1dc57526fe8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1dc57526fe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g1dc57526fe8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 name="Google Shape;2147;g1dc57526fe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1dc57526fe8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1dc57526fe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1dc57526fe8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1dc57526fe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1dc57526fe8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1dc57526fe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1dc57526fe8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1dc57526fe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1dc57526fe8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1dc57526fe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1dc57526fe8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1dc57526fe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1dc57526fe8_0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1dc57526fe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1dc57526fe8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4" name="Google Shape;2204;g1dc57526fe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1dc57526fe8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1dc57526fe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1dc57526fe8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1dc57526fe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1dc57526fe8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1dc57526fe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1dc57526fe8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2" name="Google Shape;2232;g1dc57526fe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1dc57526fe8_0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1dc57526fe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1dc57526fe8_0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1dc57526fe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1dc57526fe8_0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1dc57526fe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1dc57526fe8_0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1dc57526fe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1dc57526fe8_0_1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1dc57526fe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205789fab6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205789fab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205789fab61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205789fab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205789fab61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205789fab6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205789fab61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205789fab6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205789fab61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205789fab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205789fab61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205789fab6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205789faeb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205789fae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205789faebb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205789faeb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205789faebb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205789fae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g1dc79f6d70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4" name="Google Shape;2344;g1dc79f6d7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1dc79f6d70b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1dc79f6d70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dc79f6d70b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dc79f6d7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1dc79f6d70b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1dc79f6d70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1dc79f6d70b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1dc79f6d70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1dc79f6d70b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1dc79f6d70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1dc79f6d70b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1dc79f6d70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1dc79f6d70b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1dc79f6d70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1dc79f6d70b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1dc79f6d70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1dc79f6d70b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1dc79f6d70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Google Shape;2415;g1dc79f6d70b_0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6" name="Google Shape;2416;g1dc79f6d70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1dc79f6d70b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 name="Google Shape;2424;g1dc79f6d70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1dc79f6d70b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1dc79f6d70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1dc89f9808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1dc89f980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1dc89f9808b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1dc89f9808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1dc89f9808b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1dc89f9808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1dc89f9808b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1dc89f9808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1dc96f7dac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1dc96f7da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1dc96f7dace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1dc96f7da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g1dc96f7dace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2" name="Google Shape;2482;g1dc96f7dac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1dc96f7dace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1dc96f7dac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1dc96f7dace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1dc96f7dac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1dcae755ee6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1dcae755e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1dcae755ee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1" name="Google Shape;2511;g1dcae755e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1dcae755ee6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1dcae755ee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1dcae755ee6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1dcae755ee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1dcae755ee6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1dcae755ee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dcae755ee6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dcae755ee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g1dcae755ee6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1" name="Google Shape;2561;g1dcae755ee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1dcae755ee6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1dcae755ee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1dcae755ee6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1dcae755ee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1dcae755ee6_0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1dcae755ee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1dcae755ee6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1dcae755ee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1dcae755ee6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7" name="Google Shape;2607;g1dcae755ee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1dcae755ee6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1dcae755ee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1dcae755ee6_0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1dcae755ee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g1dcae755ee6_0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7" name="Google Shape;2627;g1dcae755ee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1dcbe3760ec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1dcbe3760e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1dcae755ee6_0_1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1dcae755ee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1dcbe3760e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1dcbe3760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dcbe3760ec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dcbe3760e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1dcbe3760ec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1dcbe3760e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1dcbe3760ec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7" name="Google Shape;2667;g1dcbe3760e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1dcbe3760ec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1dcbe3760e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g1dcbe3760ec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 name="Google Shape;2679;g1dcbe3760e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207c3d8541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207c3d854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g1dcbfe0234a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1" name="Google Shape;2691;g1dcbfe023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g1dcbfe0234a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7" name="Google Shape;2697;g1dcbfe023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db7bb09c35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db7bb09c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07c3d85413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07c3d8541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db7d3b4c10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db7d3b4c1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db7d3b4c10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db7d3b4c1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db7d3b4c10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db7d3b4c1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db7d3b4c10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db7d3b4c1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db932b05c8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db932b05c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db932b05c8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db932b05c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db932b05c8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db932b05c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db932b05c8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db932b05c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db7d3b4c10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db7d3b4c1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db7d3b4c10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db7d3b4c1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db932b05c8_0_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db932b05c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db932b05c8_0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db932b05c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db7d3b4c10_1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db7d3b4c10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db7d3b4c10_1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db7d3b4c1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db7d3b4c10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db7d3b4c1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db7d3b4c10_2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db7d3b4c1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db7d3b4c10_2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db7d3b4c10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db7d3b4c10_2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db7d3b4c10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db7d3b4c10_2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db7d3b4c10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db7d3b4c10_2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db7d3b4c10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db7d3b4c10_2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db7d3b4c10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db7d3b4c10_2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db7d3b4c10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db7d3b4c10_2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db7d3b4c10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db7d3b4c10_2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db7d3b4c1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db7d3b4c10_2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db7d3b4c1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db7d3b4c10_2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db7d3b4c10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db7d3b4c10_2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db7d3b4c10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db7d3b4c10_2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db7d3b4c10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db7d3b4c10_2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db7d3b4c10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db7d3b4c10_2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db7d3b4c10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db7d3b4c10_2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db7d3b4c10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db932b05c8_0_1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db932b05c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db932b05c8_0_1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db932b05c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dbe54d86e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dbe54d86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dbe54d86e2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dbe54d86e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dbe54d86e2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dbe54d86e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dbe54d86e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dbe54d86e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dbe54d86e2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dbe54d86e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dbe54d86e2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dbe54d86e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dbe54d86e2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dbe54d86e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dbe54d86e2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dbe54d86e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dbe54d86e2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dbe54d86e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dbe54d86e2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dbe54d86e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dbe54d86e2_0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dbe54d86e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dbe54d86e2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dbe54d86e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dbe54d86e2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dbe54d86e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7"/>
        <p:cNvGrpSpPr/>
        <p:nvPr/>
      </p:nvGrpSpPr>
      <p:grpSpPr>
        <a:xfrm>
          <a:off x="0" y="0"/>
          <a:ext cx="0" cy="0"/>
          <a:chOff x="0" y="0"/>
          <a:chExt cx="0" cy="0"/>
        </a:xfrm>
      </p:grpSpPr>
      <p:sp>
        <p:nvSpPr>
          <p:cNvPr id="18" name="Google Shape;18;p54"/>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4"/>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0" name="Google Shape;20;p5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to Panorâmica com Legenda">
  <p:cSld name="Foto Panorâmica com Legenda">
    <p:spTree>
      <p:nvGrpSpPr>
        <p:cNvPr id="1" name="Shape 74"/>
        <p:cNvGrpSpPr/>
        <p:nvPr/>
      </p:nvGrpSpPr>
      <p:grpSpPr>
        <a:xfrm>
          <a:off x="0" y="0"/>
          <a:ext cx="0" cy="0"/>
          <a:chOff x="0" y="0"/>
          <a:chExt cx="0" cy="0"/>
        </a:xfrm>
      </p:grpSpPr>
      <p:sp>
        <p:nvSpPr>
          <p:cNvPr id="75" name="Google Shape;75;p63"/>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3"/>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63"/>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6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e Legenda">
  <p:cSld name="Título e Legenda">
    <p:spTree>
      <p:nvGrpSpPr>
        <p:cNvPr id="1" name="Shape 81"/>
        <p:cNvGrpSpPr/>
        <p:nvPr/>
      </p:nvGrpSpPr>
      <p:grpSpPr>
        <a:xfrm>
          <a:off x="0" y="0"/>
          <a:ext cx="0" cy="0"/>
          <a:chOff x="0" y="0"/>
          <a:chExt cx="0" cy="0"/>
        </a:xfrm>
      </p:grpSpPr>
      <p:sp>
        <p:nvSpPr>
          <p:cNvPr id="82" name="Google Shape;82;p64"/>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4"/>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6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6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ção com Legenda">
  <p:cSld name="Citação com Legenda">
    <p:spTree>
      <p:nvGrpSpPr>
        <p:cNvPr id="1" name="Shape 87"/>
        <p:cNvGrpSpPr/>
        <p:nvPr/>
      </p:nvGrpSpPr>
      <p:grpSpPr>
        <a:xfrm>
          <a:off x="0" y="0"/>
          <a:ext cx="0" cy="0"/>
          <a:chOff x="0" y="0"/>
          <a:chExt cx="0" cy="0"/>
        </a:xfrm>
      </p:grpSpPr>
      <p:sp>
        <p:nvSpPr>
          <p:cNvPr id="88" name="Google Shape;88;p65"/>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65"/>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65"/>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6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6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6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
        <p:nvSpPr>
          <p:cNvPr id="94" name="Google Shape;94;p65"/>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t-BR" sz="12200" b="0" i="0" u="none" strike="noStrike" cap="none">
                <a:solidFill>
                  <a:srgbClr val="86D1D8"/>
                </a:solidFill>
                <a:latin typeface="Arial"/>
                <a:ea typeface="Arial"/>
                <a:cs typeface="Arial"/>
                <a:sym typeface="Arial"/>
              </a:rPr>
              <a:t>“</a:t>
            </a:r>
            <a:endParaRPr/>
          </a:p>
        </p:txBody>
      </p:sp>
      <p:sp>
        <p:nvSpPr>
          <p:cNvPr id="95" name="Google Shape;95;p65"/>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t-BR" sz="12200" b="0" i="0" u="none" strike="noStrike" cap="non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rtão de Nome">
  <p:cSld name="Cartão de Nome">
    <p:spTree>
      <p:nvGrpSpPr>
        <p:cNvPr id="1" name="Shape 96"/>
        <p:cNvGrpSpPr/>
        <p:nvPr/>
      </p:nvGrpSpPr>
      <p:grpSpPr>
        <a:xfrm>
          <a:off x="0" y="0"/>
          <a:ext cx="0" cy="0"/>
          <a:chOff x="0" y="0"/>
          <a:chExt cx="0" cy="0"/>
        </a:xfrm>
      </p:grpSpPr>
      <p:sp>
        <p:nvSpPr>
          <p:cNvPr id="97" name="Google Shape;97;p66"/>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6"/>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6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6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6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nas">
  <p:cSld name="3 Colunas">
    <p:spTree>
      <p:nvGrpSpPr>
        <p:cNvPr id="1" name="Shape 102"/>
        <p:cNvGrpSpPr/>
        <p:nvPr/>
      </p:nvGrpSpPr>
      <p:grpSpPr>
        <a:xfrm>
          <a:off x="0" y="0"/>
          <a:ext cx="0" cy="0"/>
          <a:chOff x="0" y="0"/>
          <a:chExt cx="0" cy="0"/>
        </a:xfrm>
      </p:grpSpPr>
      <p:sp>
        <p:nvSpPr>
          <p:cNvPr id="103" name="Google Shape;103;p6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67"/>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67"/>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67"/>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67"/>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67"/>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67"/>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67"/>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67"/>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6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6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nas de Imagem">
  <p:cSld name="3 Colunas de Imagem">
    <p:spTree>
      <p:nvGrpSpPr>
        <p:cNvPr id="1" name="Shape 115"/>
        <p:cNvGrpSpPr/>
        <p:nvPr/>
      </p:nvGrpSpPr>
      <p:grpSpPr>
        <a:xfrm>
          <a:off x="0" y="0"/>
          <a:ext cx="0" cy="0"/>
          <a:chOff x="0" y="0"/>
          <a:chExt cx="0" cy="0"/>
        </a:xfrm>
      </p:grpSpPr>
      <p:sp>
        <p:nvSpPr>
          <p:cNvPr id="116" name="Google Shape;116;p6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8"/>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6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68"/>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68"/>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68"/>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68"/>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68"/>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68"/>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68"/>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6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6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6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6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6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31"/>
        <p:cNvGrpSpPr/>
        <p:nvPr/>
      </p:nvGrpSpPr>
      <p:grpSpPr>
        <a:xfrm>
          <a:off x="0" y="0"/>
          <a:ext cx="0" cy="0"/>
          <a:chOff x="0" y="0"/>
          <a:chExt cx="0" cy="0"/>
        </a:xfrm>
      </p:grpSpPr>
      <p:sp>
        <p:nvSpPr>
          <p:cNvPr id="132" name="Google Shape;132;p6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69"/>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6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70"/>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7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7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7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3"/>
        <p:cNvGrpSpPr/>
        <p:nvPr/>
      </p:nvGrpSpPr>
      <p:grpSpPr>
        <a:xfrm>
          <a:off x="0" y="0"/>
          <a:ext cx="0" cy="0"/>
          <a:chOff x="0" y="0"/>
          <a:chExt cx="0" cy="0"/>
        </a:xfrm>
      </p:grpSpPr>
      <p:sp>
        <p:nvSpPr>
          <p:cNvPr id="24" name="Google Shape;24;p5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6" name="Google Shape;26;p5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9"/>
        <p:cNvGrpSpPr/>
        <p:nvPr/>
      </p:nvGrpSpPr>
      <p:grpSpPr>
        <a:xfrm>
          <a:off x="0" y="0"/>
          <a:ext cx="0" cy="0"/>
          <a:chOff x="0" y="0"/>
          <a:chExt cx="0" cy="0"/>
        </a:xfrm>
      </p:grpSpPr>
      <p:sp>
        <p:nvSpPr>
          <p:cNvPr id="30" name="Google Shape;30;p56"/>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6"/>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 name="Google Shape;32;p5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5"/>
        <p:cNvGrpSpPr/>
        <p:nvPr/>
      </p:nvGrpSpPr>
      <p:grpSpPr>
        <a:xfrm>
          <a:off x="0" y="0"/>
          <a:ext cx="0" cy="0"/>
          <a:chOff x="0" y="0"/>
          <a:chExt cx="0" cy="0"/>
        </a:xfrm>
      </p:grpSpPr>
      <p:sp>
        <p:nvSpPr>
          <p:cNvPr id="36" name="Google Shape;36;p5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7"/>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8" name="Google Shape;38;p57"/>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9" name="Google Shape;39;p5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2"/>
        <p:cNvGrpSpPr/>
        <p:nvPr/>
      </p:nvGrpSpPr>
      <p:grpSpPr>
        <a:xfrm>
          <a:off x="0" y="0"/>
          <a:ext cx="0" cy="0"/>
          <a:chOff x="0" y="0"/>
          <a:chExt cx="0" cy="0"/>
        </a:xfrm>
      </p:grpSpPr>
      <p:sp>
        <p:nvSpPr>
          <p:cNvPr id="43" name="Google Shape;43;p5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8"/>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58"/>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58"/>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58"/>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5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51"/>
        <p:cNvGrpSpPr/>
        <p:nvPr/>
      </p:nvGrpSpPr>
      <p:grpSpPr>
        <a:xfrm>
          <a:off x="0" y="0"/>
          <a:ext cx="0" cy="0"/>
          <a:chOff x="0" y="0"/>
          <a:chExt cx="0" cy="0"/>
        </a:xfrm>
      </p:grpSpPr>
      <p:sp>
        <p:nvSpPr>
          <p:cNvPr id="52" name="Google Shape;52;p5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6"/>
        <p:cNvGrpSpPr/>
        <p:nvPr/>
      </p:nvGrpSpPr>
      <p:grpSpPr>
        <a:xfrm>
          <a:off x="0" y="0"/>
          <a:ext cx="0" cy="0"/>
          <a:chOff x="0" y="0"/>
          <a:chExt cx="0" cy="0"/>
        </a:xfrm>
      </p:grpSpPr>
      <p:sp>
        <p:nvSpPr>
          <p:cNvPr id="57" name="Google Shape;57;p6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0"/>
        <p:cNvGrpSpPr/>
        <p:nvPr/>
      </p:nvGrpSpPr>
      <p:grpSpPr>
        <a:xfrm>
          <a:off x="0" y="0"/>
          <a:ext cx="0" cy="0"/>
          <a:chOff x="0" y="0"/>
          <a:chExt cx="0" cy="0"/>
        </a:xfrm>
      </p:grpSpPr>
      <p:sp>
        <p:nvSpPr>
          <p:cNvPr id="61" name="Google Shape;61;p61"/>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61"/>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61"/>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6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7"/>
        <p:cNvGrpSpPr/>
        <p:nvPr/>
      </p:nvGrpSpPr>
      <p:grpSpPr>
        <a:xfrm>
          <a:off x="0" y="0"/>
          <a:ext cx="0" cy="0"/>
          <a:chOff x="0" y="0"/>
          <a:chExt cx="0" cy="0"/>
        </a:xfrm>
      </p:grpSpPr>
      <p:sp>
        <p:nvSpPr>
          <p:cNvPr id="68" name="Google Shape;68;p62"/>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2"/>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62"/>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6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53"/>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53"/>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53"/>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53"/>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53"/>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5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5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5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5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5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5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www.youtube.com/watch?v=dP2IuOhBPxg" TargetMode="External"/><Relationship Id="rId3" Type="http://schemas.openxmlformats.org/officeDocument/2006/relationships/hyperlink" Target="https://www.youtube.com/watch?v=CQZxeoQeo5c" TargetMode="External"/><Relationship Id="rId7" Type="http://schemas.openxmlformats.org/officeDocument/2006/relationships/hyperlink" Target="https://www.youtube.com/watch?v=TVFu4-Kd4oM"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hyperlink" Target="https://www.youtube.com/watch?v=m2Sz-43azgw" TargetMode="External"/><Relationship Id="rId5" Type="http://schemas.openxmlformats.org/officeDocument/2006/relationships/hyperlink" Target="https://www.youtube.com/watch?v=gGySTzH6-eU" TargetMode="External"/><Relationship Id="rId4" Type="http://schemas.openxmlformats.org/officeDocument/2006/relationships/hyperlink" Target="https://www.youtube.com/watch?v=M5JJxdrCvJQ" TargetMode="External"/><Relationship Id="rId9" Type="http://schemas.openxmlformats.org/officeDocument/2006/relationships/hyperlink" Target="https://www.youtube.com/watch?v=uy639bvuPmk" TargetMode="External"/></Relationships>
</file>

<file path=ppt/slides/_rels/slide111.xml.rels><?xml version="1.0" encoding="UTF-8" standalone="yes"?>
<Relationships xmlns="http://schemas.openxmlformats.org/package/2006/relationships"><Relationship Id="rId8" Type="http://schemas.openxmlformats.org/officeDocument/2006/relationships/hyperlink" Target="https://www.youtube.com/watch?v=pk-MEjUINjI" TargetMode="External"/><Relationship Id="rId3" Type="http://schemas.openxmlformats.org/officeDocument/2006/relationships/hyperlink" Target="https://www.youtube.com/watch?v=SxMW7uLmMgs&amp;t=5s" TargetMode="External"/><Relationship Id="rId7" Type="http://schemas.openxmlformats.org/officeDocument/2006/relationships/hyperlink" Target="https://www.youtube.com/watch?v=lAOkx2yZESY"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hyperlink" Target="https://www.youtube.com/watch?v=Tfsp4sE5y5E&amp;t=5s" TargetMode="External"/><Relationship Id="rId5" Type="http://schemas.openxmlformats.org/officeDocument/2006/relationships/hyperlink" Target="https://www.youtube.com/watch?v=JeLGZ6GH_H0&amp;t=0s" TargetMode="External"/><Relationship Id="rId4" Type="http://schemas.openxmlformats.org/officeDocument/2006/relationships/hyperlink" Target="https://www.youtube.com/watch?v=cxm5bCCa9OA" TargetMode="External"/><Relationship Id="rId9" Type="http://schemas.openxmlformats.org/officeDocument/2006/relationships/hyperlink" Target="https://www.youtube.com/watch?v=KRKMlwywJB4"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notesSlide" Target="../notesSlides/notesSlide141.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1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www.w3schools.com/css/css_colors.asp" TargetMode="External"/><Relationship Id="rId7" Type="http://schemas.openxmlformats.org/officeDocument/2006/relationships/image" Target="../media/image126.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www.youtube.com/watch?v=j7G9d5_yJaE" TargetMode="External"/><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94.xml.rels><?xml version="1.0" encoding="UTF-8" standalone="yes"?>
<Relationships xmlns="http://schemas.openxmlformats.org/package/2006/relationships"><Relationship Id="rId3" Type="http://schemas.openxmlformats.org/officeDocument/2006/relationships/hyperlink" Target="https://www.youtube.com/watch?v=lguOkFWDbQs"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9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figma.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figma.com/downloads/"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2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0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05.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0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20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9.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21.xml.rels><?xml version="1.0" encoding="UTF-8" standalone="yes"?>
<Relationships xmlns="http://schemas.openxmlformats.org/package/2006/relationships"><Relationship Id="rId3" Type="http://schemas.openxmlformats.org/officeDocument/2006/relationships/hyperlink" Target="https://www.designerd.com.br/tutorial-como-usar-o-figm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21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hyperlink" Target="https://www.youtube.com/watch?v=DeoV-xvhUvU&amp;t=0s" TargetMode="External"/><Relationship Id="rId2" Type="http://schemas.openxmlformats.org/officeDocument/2006/relationships/notesSlide" Target="../notesSlides/notesSlide216.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21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CBf0BOaIBVw&amp;t=1592s" TargetMode="External"/><Relationship Id="rId3" Type="http://schemas.openxmlformats.org/officeDocument/2006/relationships/hyperlink" Target="https://www.youtube.com/watch?v=XFrvJWOp5-4" TargetMode="External"/><Relationship Id="rId7" Type="http://schemas.openxmlformats.org/officeDocument/2006/relationships/hyperlink" Target="https://www.youtube.com/watch?v=V_cioLTaDvQ"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youtube.com/watch?v=1h73MOcH3xA" TargetMode="External"/><Relationship Id="rId5" Type="http://schemas.openxmlformats.org/officeDocument/2006/relationships/hyperlink" Target="https://www.youtube.com/watch?v=195RY7jCuZg" TargetMode="External"/><Relationship Id="rId4" Type="http://schemas.openxmlformats.org/officeDocument/2006/relationships/hyperlink" Target="https://www.youtube.com/watch?v=XzouwxSYJaU" TargetMode="External"/><Relationship Id="rId9" Type="http://schemas.openxmlformats.org/officeDocument/2006/relationships/hyperlink" Target="https://www.youtube.com/watch?v=PeGfX7W1mJk&amp;t=684s" TargetMode="Externa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22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22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www.youtube.com/watch?v=sz7T0l_m_MQ&amp;t=0s"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5IanQIwhA4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23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23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c6oX89py6Rs" TargetMode="External"/><Relationship Id="rId3" Type="http://schemas.openxmlformats.org/officeDocument/2006/relationships/hyperlink" Target="https://www.youtube.com/watch?v=P9Ivqr4CtY0" TargetMode="External"/><Relationship Id="rId7" Type="http://schemas.openxmlformats.org/officeDocument/2006/relationships/hyperlink" Target="https://www.youtube.com/watch?v=B9mhOBAbsu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youtube.com/watch?v=c1EW8Ucj6sQ" TargetMode="External"/><Relationship Id="rId5" Type="http://schemas.openxmlformats.org/officeDocument/2006/relationships/hyperlink" Target="https://www.youtube.com/watch?v=eJr4HDng4j0" TargetMode="External"/><Relationship Id="rId4" Type="http://schemas.openxmlformats.org/officeDocument/2006/relationships/hyperlink" Target="https://www.youtube.com/watch?v=YNwdQm6WFQo" TargetMode="External"/><Relationship Id="rId9" Type="http://schemas.openxmlformats.org/officeDocument/2006/relationships/hyperlink" Target="https://www.youtube.com/watch?v=gwiX0oASlEw"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4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51.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5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52.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5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5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54.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25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55.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5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57.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5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8.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5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59.xml"/><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60.xml"/><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26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s://www.youtube.com/watch?v=9jxojhAxTfQ" TargetMode="External"/><Relationship Id="rId2" Type="http://schemas.openxmlformats.org/officeDocument/2006/relationships/notesSlide" Target="../notesSlides/notesSlide262.xml"/><Relationship Id="rId1" Type="http://schemas.openxmlformats.org/officeDocument/2006/relationships/slideLayout" Target="../slideLayouts/slideLayout2.xml"/><Relationship Id="rId6" Type="http://schemas.openxmlformats.org/officeDocument/2006/relationships/hyperlink" Target="https://www.youtube.com/watch?v=tGRNj8iybNo" TargetMode="External"/><Relationship Id="rId5" Type="http://schemas.openxmlformats.org/officeDocument/2006/relationships/hyperlink" Target="https://www.youtube.com/watch?v=OJ28PXJIQVM" TargetMode="External"/><Relationship Id="rId4" Type="http://schemas.openxmlformats.org/officeDocument/2006/relationships/hyperlink" Target="https://www.youtube.com/watch?v=BATVa4vGZto" TargetMode="External"/></Relationships>
</file>

<file path=ppt/slides/_rels/slide26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63.xml"/><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260.png"/></Relationships>
</file>

<file path=ppt/slides/_rels/slide26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echguide.sh/pt-BR/path/front-en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open.spotify.com/episode/6ivjZmgBozO0rtF2I2tH7K" TargetMode="External"/><Relationship Id="rId4" Type="http://schemas.openxmlformats.org/officeDocument/2006/relationships/hyperlink" Target="https://www.youtube.com/watch?v=ZY3-MFxVdEw" TargetMode="External"/></Relationships>
</file>

<file path=ppt/slides/_rels/slide27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76.xml"/><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www.youtube.com/watch?v=amzh2sb-RW0" TargetMode="External"/><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80.xml"/><Relationship Id="rId1" Type="http://schemas.openxmlformats.org/officeDocument/2006/relationships/slideLayout" Target="../slideLayouts/slideLayout2.xml"/><Relationship Id="rId4" Type="http://schemas.openxmlformats.org/officeDocument/2006/relationships/image" Target="../media/image277.png"/></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s://www.youtube.com/watch?v=TZgmjIBmdXc" TargetMode="External"/><Relationship Id="rId2" Type="http://schemas.openxmlformats.org/officeDocument/2006/relationships/notesSlide" Target="../notesSlides/notesSlide283.xml"/><Relationship Id="rId1" Type="http://schemas.openxmlformats.org/officeDocument/2006/relationships/slideLayout" Target="../slideLayouts/slideLayout2.xml"/><Relationship Id="rId4" Type="http://schemas.openxmlformats.org/officeDocument/2006/relationships/hyperlink" Target="https://www.youtube.com/watch?v=lw17Fq8zlx8"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88.xml"/><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28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00.xml"/><Relationship Id="rId1" Type="http://schemas.openxmlformats.org/officeDocument/2006/relationships/slideLayout" Target="../slideLayouts/slideLayout2.xml"/><Relationship Id="rId4" Type="http://schemas.openxmlformats.org/officeDocument/2006/relationships/image" Target="../media/image295.png"/></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07.xml"/><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s>
</file>

<file path=ppt/slides/_rels/slide30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notesSlide" Target="../notesSlides/notesSlide310.xml"/><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10" Type="http://schemas.openxmlformats.org/officeDocument/2006/relationships/image" Target="../media/image312.png"/><Relationship Id="rId4" Type="http://schemas.openxmlformats.org/officeDocument/2006/relationships/image" Target="../media/image306.png"/><Relationship Id="rId9" Type="http://schemas.openxmlformats.org/officeDocument/2006/relationships/image" Target="../media/image311.png"/></Relationships>
</file>

<file path=ppt/slides/_rels/slide31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312.xml"/><Relationship Id="rId1" Type="http://schemas.openxmlformats.org/officeDocument/2006/relationships/slideLayout" Target="../slideLayouts/slideLayout2.xml"/><Relationship Id="rId4" Type="http://schemas.openxmlformats.org/officeDocument/2006/relationships/image" Target="../media/image315.png"/></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318.png"/></Relationships>
</file>

<file path=ppt/slides/_rels/slide31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17.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322.xml"/><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32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324.xml"/><Relationship Id="rId1" Type="http://schemas.openxmlformats.org/officeDocument/2006/relationships/slideLayout" Target="../slideLayouts/slideLayout2.xml"/><Relationship Id="rId4" Type="http://schemas.openxmlformats.org/officeDocument/2006/relationships/image" Target="../media/image329.png"/></Relationships>
</file>

<file path=ppt/slides/_rels/slide32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327.xml"/><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32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331.xml"/><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332.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332.xml"/><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333.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333.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33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334.xml"/><Relationship Id="rId1" Type="http://schemas.openxmlformats.org/officeDocument/2006/relationships/slideLayout" Target="../slideLayouts/slideLayout2.xml"/><Relationship Id="rId4" Type="http://schemas.openxmlformats.org/officeDocument/2006/relationships/image" Target="../media/image342.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notesSlide" Target="../notesSlides/notesSlide338.xml"/><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8" Type="http://schemas.openxmlformats.org/officeDocument/2006/relationships/image" Target="../media/image357.png"/><Relationship Id="rId13" Type="http://schemas.openxmlformats.org/officeDocument/2006/relationships/image" Target="../media/image362.png"/><Relationship Id="rId3" Type="http://schemas.openxmlformats.org/officeDocument/2006/relationships/image" Target="../media/image352.png"/><Relationship Id="rId7" Type="http://schemas.openxmlformats.org/officeDocument/2006/relationships/image" Target="../media/image356.png"/><Relationship Id="rId12" Type="http://schemas.openxmlformats.org/officeDocument/2006/relationships/image" Target="../media/image361.png"/><Relationship Id="rId2" Type="http://schemas.openxmlformats.org/officeDocument/2006/relationships/notesSlide" Target="../notesSlides/notesSlide340.xml"/><Relationship Id="rId1" Type="http://schemas.openxmlformats.org/officeDocument/2006/relationships/slideLayout" Target="../slideLayouts/slideLayout2.xml"/><Relationship Id="rId6" Type="http://schemas.openxmlformats.org/officeDocument/2006/relationships/image" Target="../media/image355.png"/><Relationship Id="rId11" Type="http://schemas.openxmlformats.org/officeDocument/2006/relationships/image" Target="../media/image360.png"/><Relationship Id="rId5" Type="http://schemas.openxmlformats.org/officeDocument/2006/relationships/image" Target="../media/image354.png"/><Relationship Id="rId10" Type="http://schemas.openxmlformats.org/officeDocument/2006/relationships/image" Target="../media/image359.png"/><Relationship Id="rId4" Type="http://schemas.openxmlformats.org/officeDocument/2006/relationships/image" Target="../media/image353.png"/><Relationship Id="rId9" Type="http://schemas.openxmlformats.org/officeDocument/2006/relationships/image" Target="../media/image358.png"/><Relationship Id="rId14" Type="http://schemas.openxmlformats.org/officeDocument/2006/relationships/image" Target="../media/image363.png"/></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notesSlide" Target="../notesSlides/notesSlide342.xml"/><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image" Target="../media/image365.png"/></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8" Type="http://schemas.openxmlformats.org/officeDocument/2006/relationships/image" Target="../media/image375.png"/><Relationship Id="rId3" Type="http://schemas.openxmlformats.org/officeDocument/2006/relationships/image" Target="../media/image370.png"/><Relationship Id="rId7" Type="http://schemas.openxmlformats.org/officeDocument/2006/relationships/image" Target="../media/image374.png"/><Relationship Id="rId2" Type="http://schemas.openxmlformats.org/officeDocument/2006/relationships/notesSlide" Target="../notesSlides/notesSlide344.xml"/><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346.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49.xml"/><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50.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51.xml.rels><?xml version="1.0" encoding="UTF-8" standalone="yes"?>
<Relationships xmlns="http://schemas.openxmlformats.org/package/2006/relationships"><Relationship Id="rId3" Type="http://schemas.openxmlformats.org/officeDocument/2006/relationships/hyperlink" Target="https://www.youtube.com/watch?v=LK5ryREiRv0&amp;t=0s" TargetMode="External"/><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hyperlink" Target="https://www.youtube.com/watch?v=-EvPkzXmOE4" TargetMode="External"/><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hyperlink" Target="https://www.youtube.com/watch?v=yskBf12T1Ag" TargetMode="External"/><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hyperlink" Target="https://www.youtube.com/watch?v=jb_j6fyQitQ&amp;list=PLx4x_zx8csUjBWkYq0VZBENH2K1siCmN6" TargetMode="External"/><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hyperlink" Target="https://www.youtube.com/watch?v=eQH7WbM3QIg&amp;t=0s" TargetMode="External"/><Relationship Id="rId3" Type="http://schemas.openxmlformats.org/officeDocument/2006/relationships/hyperlink" Target="https://www.youtube.com/watch?v=vSHeUBstWxc&amp;t=0s" TargetMode="External"/><Relationship Id="rId7" Type="http://schemas.openxmlformats.org/officeDocument/2006/relationships/hyperlink" Target="https://www.youtube.com/watch?v=-dBzfndKwZo" TargetMode="External"/><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hyperlink" Target="https://www.youtube.com/watch?v=-8VPSR_nG_Y&amp;t=0s" TargetMode="External"/><Relationship Id="rId5" Type="http://schemas.openxmlformats.org/officeDocument/2006/relationships/hyperlink" Target="https://www.youtube.com/watch?v=fDSd2fudits" TargetMode="External"/><Relationship Id="rId4" Type="http://schemas.openxmlformats.org/officeDocument/2006/relationships/hyperlink" Target="https://www.youtube.com/watch?v=6IdN0hpi3Gg" TargetMode="External"/><Relationship Id="rId9" Type="http://schemas.openxmlformats.org/officeDocument/2006/relationships/hyperlink" Target="https://www.youtube.com/watch?v=azzvAk_r9cE" TargetMode="External"/></Relationships>
</file>

<file path=ppt/slides/_rels/slide361.xml.rels><?xml version="1.0" encoding="UTF-8" standalone="yes"?>
<Relationships xmlns="http://schemas.openxmlformats.org/package/2006/relationships"><Relationship Id="rId3" Type="http://schemas.openxmlformats.org/officeDocument/2006/relationships/hyperlink" Target="https://www.youtube.com/watch?v=wHFflWvii3M" TargetMode="External"/><Relationship Id="rId2" Type="http://schemas.openxmlformats.org/officeDocument/2006/relationships/notesSlide" Target="../notesSlides/notesSlide361.xml"/><Relationship Id="rId1" Type="http://schemas.openxmlformats.org/officeDocument/2006/relationships/slideLayout" Target="../slideLayouts/slideLayout2.xml"/><Relationship Id="rId6" Type="http://schemas.openxmlformats.org/officeDocument/2006/relationships/hyperlink" Target="https://www.youtube.com/watch?v=1wfeqDyMUx4&amp;t=0s" TargetMode="External"/><Relationship Id="rId5" Type="http://schemas.openxmlformats.org/officeDocument/2006/relationships/hyperlink" Target="https://www.youtube.com/watch?v=eoSfzVz9ur0" TargetMode="External"/><Relationship Id="rId4" Type="http://schemas.openxmlformats.org/officeDocument/2006/relationships/hyperlink" Target="https://www.youtube.com/watch?v=Lh4ui-FBTzI"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mailto:obama@gmail.com"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xfrm>
            <a:off x="498132" y="365975"/>
            <a:ext cx="9933491" cy="332958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7200"/>
              <a:buFont typeface="Century Gothic"/>
              <a:buNone/>
            </a:pPr>
            <a:r>
              <a:rPr lang="pt-BR"/>
              <a:t>Interfaces – Design UI/UX HTML5 e CSS3</a:t>
            </a:r>
            <a:endParaRPr/>
          </a:p>
        </p:txBody>
      </p:sp>
      <p:sp>
        <p:nvSpPr>
          <p:cNvPr id="148" name="Google Shape;148;p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pt-BR"/>
              <a:t>PROFESSOR JAILSON COSTA DOS SANTOS</a:t>
            </a:r>
            <a:endParaRPr/>
          </a:p>
        </p:txBody>
      </p:sp>
      <p:pic>
        <p:nvPicPr>
          <p:cNvPr id="149" name="Google Shape;149;p1"/>
          <p:cNvPicPr preferRelativeResize="0"/>
          <p:nvPr/>
        </p:nvPicPr>
        <p:blipFill rotWithShape="1">
          <a:blip r:embed="rId3">
            <a:alphaModFix/>
          </a:blip>
          <a:srcRect/>
          <a:stretch/>
        </p:blipFill>
        <p:spPr>
          <a:xfrm>
            <a:off x="6574971" y="4417006"/>
            <a:ext cx="5617029" cy="24409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Compare essa imagem com a próxima!</a:t>
            </a:r>
            <a:endParaRPr/>
          </a:p>
        </p:txBody>
      </p:sp>
      <p:pic>
        <p:nvPicPr>
          <p:cNvPr id="211" name="Google Shape;211;p10"/>
          <p:cNvPicPr preferRelativeResize="0">
            <a:picLocks noGrp="1"/>
          </p:cNvPicPr>
          <p:nvPr>
            <p:ph type="body" idx="1"/>
          </p:nvPr>
        </p:nvPicPr>
        <p:blipFill rotWithShape="1">
          <a:blip r:embed="rId3">
            <a:alphaModFix/>
          </a:blip>
          <a:srcRect/>
          <a:stretch/>
        </p:blipFill>
        <p:spPr>
          <a:xfrm>
            <a:off x="2141166" y="1853248"/>
            <a:ext cx="7057929" cy="395244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1dbe54d86e2_0_8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Analisando a nova função:</a:t>
            </a:r>
            <a:endParaRPr/>
          </a:p>
          <a:p>
            <a:pPr marL="0" lvl="0" indent="0" algn="l" rtl="0">
              <a:spcBef>
                <a:spcPts val="0"/>
              </a:spcBef>
              <a:spcAft>
                <a:spcPts val="0"/>
              </a:spcAft>
              <a:buNone/>
            </a:pPr>
            <a:r>
              <a:rPr lang="pt-BR"/>
              <a:t>armazenando a posição </a:t>
            </a:r>
            <a:endParaRPr/>
          </a:p>
        </p:txBody>
      </p:sp>
      <p:sp>
        <p:nvSpPr>
          <p:cNvPr id="805" name="Google Shape;805;g1dbe54d86e2_0_85"/>
          <p:cNvSpPr txBox="1">
            <a:spLocks noGrp="1"/>
          </p:cNvSpPr>
          <p:nvPr>
            <p:ph type="body" idx="1"/>
          </p:nvPr>
        </p:nvSpPr>
        <p:spPr>
          <a:xfrm>
            <a:off x="1103300" y="2052925"/>
            <a:ext cx="8946600" cy="41937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No código acima, está declarando uma variável y e exibindo uma mensagem, porém, para recolher os valores da posição, eles precisam estar entre parênteses, caso nao, serão lidos como caracteres e deixarão de funcionar (não se preocupe, aprenderá sobre isso mais pra frente). Continuando, dentro dos parênteses ele usa o parâmetro ‘position’ para estar sendo o número que irá </a:t>
            </a:r>
            <a:r>
              <a:rPr lang="pt-BR" b="1"/>
              <a:t>ser</a:t>
            </a:r>
            <a:r>
              <a:rPr lang="pt-BR"/>
              <a:t> as coordenadas através dos métodos ‘coords.latitude’ e ‘coords.longitude’.</a:t>
            </a:r>
            <a:endParaRPr/>
          </a:p>
          <a:p>
            <a:pPr marL="0" lvl="0" indent="0" algn="l" rtl="0">
              <a:spcBef>
                <a:spcPts val="1000"/>
              </a:spcBef>
              <a:spcAft>
                <a:spcPts val="0"/>
              </a:spcAft>
              <a:buNone/>
            </a:pPr>
            <a:r>
              <a:rPr lang="pt-BR"/>
              <a:t>A propósito, o + serve para contatenar, juntar os textos e palavras, além de somar</a:t>
            </a:r>
            <a:endParaRPr/>
          </a:p>
        </p:txBody>
      </p:sp>
      <p:pic>
        <p:nvPicPr>
          <p:cNvPr id="806" name="Google Shape;806;g1dbe54d86e2_0_85"/>
          <p:cNvPicPr preferRelativeResize="0"/>
          <p:nvPr/>
        </p:nvPicPr>
        <p:blipFill>
          <a:blip r:embed="rId3">
            <a:alphaModFix/>
          </a:blip>
          <a:stretch>
            <a:fillRect/>
          </a:stretch>
        </p:blipFill>
        <p:spPr>
          <a:xfrm>
            <a:off x="1103306" y="2052925"/>
            <a:ext cx="9404701" cy="101125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1dbe54d86e2_0_9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Analisando nova função:</a:t>
            </a:r>
            <a:endParaRPr/>
          </a:p>
          <a:p>
            <a:pPr marL="0" lvl="0" indent="0" algn="l" rtl="0">
              <a:spcBef>
                <a:spcPts val="0"/>
              </a:spcBef>
              <a:spcAft>
                <a:spcPts val="0"/>
              </a:spcAft>
              <a:buNone/>
            </a:pPr>
            <a:r>
              <a:rPr lang="pt-BR"/>
              <a:t>Exibindo a posição coletada</a:t>
            </a:r>
            <a:endParaRPr/>
          </a:p>
        </p:txBody>
      </p:sp>
      <p:sp>
        <p:nvSpPr>
          <p:cNvPr id="812" name="Google Shape;812;g1dbe54d86e2_0_9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No código acima ele está dizendo que dentro do ‘document(body)’, para ir na tag que tem id ‘location’ e trocar o texto dentro desta tag, pelo valor armazenado na variável y.</a:t>
            </a:r>
            <a:endParaRPr/>
          </a:p>
          <a:p>
            <a:pPr marL="0" lvl="0" indent="0" algn="l" rtl="0">
              <a:spcBef>
                <a:spcPts val="1000"/>
              </a:spcBef>
              <a:spcAft>
                <a:spcPts val="0"/>
              </a:spcAft>
              <a:buNone/>
            </a:pPr>
            <a:r>
              <a:rPr lang="pt-BR"/>
              <a:t>O resultado é esse:</a:t>
            </a:r>
            <a:endParaRPr/>
          </a:p>
        </p:txBody>
      </p:sp>
      <p:pic>
        <p:nvPicPr>
          <p:cNvPr id="813" name="Google Shape;813;g1dbe54d86e2_0_91"/>
          <p:cNvPicPr preferRelativeResize="0"/>
          <p:nvPr/>
        </p:nvPicPr>
        <p:blipFill>
          <a:blip r:embed="rId3">
            <a:alphaModFix/>
          </a:blip>
          <a:stretch>
            <a:fillRect/>
          </a:stretch>
        </p:blipFill>
        <p:spPr>
          <a:xfrm>
            <a:off x="1103300" y="2052936"/>
            <a:ext cx="9039775" cy="789425"/>
          </a:xfrm>
          <a:prstGeom prst="rect">
            <a:avLst/>
          </a:prstGeom>
          <a:noFill/>
          <a:ln>
            <a:noFill/>
          </a:ln>
        </p:spPr>
      </p:pic>
      <p:pic>
        <p:nvPicPr>
          <p:cNvPr id="814" name="Google Shape;814;g1dbe54d86e2_0_91"/>
          <p:cNvPicPr preferRelativeResize="0"/>
          <p:nvPr/>
        </p:nvPicPr>
        <p:blipFill>
          <a:blip r:embed="rId4">
            <a:alphaModFix/>
          </a:blip>
          <a:stretch>
            <a:fillRect/>
          </a:stretch>
        </p:blipFill>
        <p:spPr>
          <a:xfrm>
            <a:off x="1103300" y="4452650"/>
            <a:ext cx="7311369" cy="17957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1dbe54d86e2_0_5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HTML Responsivo</a:t>
            </a:r>
            <a:endParaRPr/>
          </a:p>
        </p:txBody>
      </p:sp>
      <p:sp>
        <p:nvSpPr>
          <p:cNvPr id="820" name="Google Shape;820;g1dbe54d86e2_0_5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Para construir sites não só em computadores, mas também em tablets e até celulares, vai precisar aprender sobre a responsividade. </a:t>
            </a:r>
            <a:endParaRPr/>
          </a:p>
          <a:p>
            <a:pPr marL="0" lvl="0" indent="0" algn="l" rtl="0">
              <a:spcBef>
                <a:spcPts val="1000"/>
              </a:spcBef>
              <a:spcAft>
                <a:spcPts val="0"/>
              </a:spcAft>
              <a:buNone/>
            </a:pPr>
            <a:r>
              <a:rPr lang="pt-BR"/>
              <a:t>Explicando de forma curta, ela serve justamente para não só ajustar o tamanho do conteúdo ao redimensionar a tela, como também permite que você construa um layout totalmente diferente dependendo do dispositivo que estiver acessando o site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1dbf2a15e2d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Layout líquido</a:t>
            </a:r>
            <a:endParaRPr/>
          </a:p>
        </p:txBody>
      </p:sp>
      <p:sp>
        <p:nvSpPr>
          <p:cNvPr id="826" name="Google Shape;826;g1dbf2a15e2d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Um dos primeiros passos da responsividade é o layout líquido, nele você consegue ajustar o tamanho do conteúdo ao diminuir e aumentar a tela. Para deixar qualquer espaço do seu layout ajustável, basta colocar uma porcentagem na propriedade </a:t>
            </a:r>
            <a:r>
              <a:rPr lang="pt-BR" b="1"/>
              <a:t>width</a:t>
            </a:r>
            <a:r>
              <a:rPr lang="pt-BR"/>
              <a:t>.</a:t>
            </a:r>
            <a:endParaRPr/>
          </a:p>
          <a:p>
            <a:pPr marL="0" lvl="0" indent="0" algn="l" rtl="0">
              <a:spcBef>
                <a:spcPts val="1000"/>
              </a:spcBef>
              <a:spcAft>
                <a:spcPts val="0"/>
              </a:spcAft>
              <a:buNone/>
            </a:pPr>
            <a:r>
              <a:rPr lang="pt-BR"/>
              <a:t>Por exemplo, uma imagem que consegue se ajustar com o tamanho da tela:</a:t>
            </a:r>
            <a:endParaRPr/>
          </a:p>
          <a:p>
            <a:pPr marL="0" lvl="0" indent="0" algn="l" rtl="0">
              <a:spcBef>
                <a:spcPts val="1000"/>
              </a:spcBef>
              <a:spcAft>
                <a:spcPts val="0"/>
              </a:spcAft>
              <a:buNone/>
            </a:pPr>
            <a:endParaRPr/>
          </a:p>
        </p:txBody>
      </p:sp>
      <p:pic>
        <p:nvPicPr>
          <p:cNvPr id="827" name="Google Shape;827;g1dbf2a15e2d_0_0"/>
          <p:cNvPicPr preferRelativeResize="0"/>
          <p:nvPr/>
        </p:nvPicPr>
        <p:blipFill>
          <a:blip r:embed="rId3">
            <a:alphaModFix/>
          </a:blip>
          <a:stretch>
            <a:fillRect/>
          </a:stretch>
        </p:blipFill>
        <p:spPr>
          <a:xfrm>
            <a:off x="1103300" y="4302113"/>
            <a:ext cx="8946600" cy="8539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g1dbf2a15e2d_0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Max-width e min-width</a:t>
            </a:r>
            <a:endParaRPr/>
          </a:p>
        </p:txBody>
      </p:sp>
      <p:sp>
        <p:nvSpPr>
          <p:cNvPr id="833" name="Google Shape;833;g1dbf2a15e2d_0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Ao ajustarmos o tamanho da tela usando a porcentagem no ‘width’. Pode vir a ocorrer um certo problema com esse ajuste, por exemplo, você define o seu conteúdo da página com 50% no width. Logo, seu conteúdo cobrirá sempre 50% da janela, então o que aconteceria se você diminuir muito a mesma? Exatamente, o conteúdo irá quebrar dentro da div, da mesma forma caso você aumente demais o tamanho da tela, seus textos podem acabar se distorcendo.</a:t>
            </a:r>
            <a:endParaRPr/>
          </a:p>
          <a:p>
            <a:pPr marL="0" lvl="0" indent="0" algn="l" rtl="0">
              <a:spcBef>
                <a:spcPts val="1000"/>
              </a:spcBef>
              <a:spcAft>
                <a:spcPts val="0"/>
              </a:spcAft>
              <a:buNone/>
            </a:pPr>
            <a:r>
              <a:rPr lang="pt-BR"/>
              <a:t>Para isso não acontecer, foram criados as propriedades ‘max-width’ e ‘min-width’, elas permitem que o conteúdo de sua div seja aumentado ou diminuindo </a:t>
            </a:r>
            <a:r>
              <a:rPr lang="pt-BR" b="1"/>
              <a:t>até o limite que definir</a:t>
            </a:r>
            <a:r>
              <a:rPr lang="pt-BR"/>
              <a:t>. Lembre-se de sempre usar a unidade de medida ‘px’ para definir tamanhos fixos.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1dbf450f329_1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HTML Semântico</a:t>
            </a:r>
            <a:endParaRPr/>
          </a:p>
        </p:txBody>
      </p:sp>
      <p:sp>
        <p:nvSpPr>
          <p:cNvPr id="839" name="Google Shape;839;g1dbf450f329_1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Para melhor funcionamento da linguagem, é necessário estar aprendendo cada vez mais palavras com significados e assim os colocando nas situações corretas para facilitar o entendimento da máquina. Chamado de semântica, é o que dá significado em determinados itens, no caso de seu código ser semântico, significa que ele tem um significado e faz sentido em cada parte.</a:t>
            </a:r>
            <a:endParaRPr/>
          </a:p>
          <a:p>
            <a:pPr marL="0" lvl="0" indent="0" algn="l" rtl="0">
              <a:spcBef>
                <a:spcPts val="1000"/>
              </a:spcBef>
              <a:spcAft>
                <a:spcPts val="0"/>
              </a:spcAft>
              <a:buNone/>
            </a:pPr>
            <a:r>
              <a:rPr lang="pt-BR"/>
              <a:t>Para facilitar ainda mais o entendimento sobre semântica, é algo que diz explicitamente sobre o que ele é, ou para que serve. Por exemplo: divs e spans não são tags semânticas, pois você não sabe para que servem a menos que veja a funcionalidade de ambos. Porém, você sabe para que serve uma &lt;table&gt;, um &lt;header&gt; e um &lt;form&gt; servem só de ler a primeira palavra de suas tags. Isto é semântica.</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g1dbf450f329_1_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Por que usar elementos semânticos em seu código?</a:t>
            </a:r>
            <a:endParaRPr/>
          </a:p>
        </p:txBody>
      </p:sp>
      <p:sp>
        <p:nvSpPr>
          <p:cNvPr id="845" name="Google Shape;845;g1dbf450f329_1_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É de extrema importância aprendê-los, justamentamente pelo fato que eles auxiliam em muito o motor de busca do navegador a achar seu site. Por exemplo, caso você divida todas sessões com divs, os motores de busca irão ter um certo trabalho em entender o que cada parte do seu código é. No entanto, caso você divida seu código com elementos semânticos como &lt;header(cabecalho)&gt;, &lt;footer(rodape)&gt;, &lt;nav(barra de navegacao)&gt;, &lt;section(sessão do conteúdo)&gt;.</a:t>
            </a:r>
            <a:endParaRPr/>
          </a:p>
          <a:p>
            <a:pPr marL="0" lvl="0" indent="0" algn="l" rtl="0">
              <a:spcBef>
                <a:spcPts val="1000"/>
              </a:spcBef>
              <a:spcAft>
                <a:spcPts val="0"/>
              </a:spcAft>
              <a:buNone/>
            </a:pPr>
            <a:r>
              <a:rPr lang="pt-BR"/>
              <a:t>Utilizar essas tags irão não só auxiliar o navegador a entender melhor seu código, como também fazer os motores de busca colocá-lo lá no topo quando uma pesquisa relacionada a seu site for feita. Aumentando a acessibilidade do seu site e também criando uma melhor estrutura.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1dbf450f329_1_1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Tags semânticas</a:t>
            </a:r>
            <a:endParaRPr/>
          </a:p>
        </p:txBody>
      </p:sp>
      <p:pic>
        <p:nvPicPr>
          <p:cNvPr id="852" name="Google Shape;852;g1dbf450f329_1_10"/>
          <p:cNvPicPr preferRelativeResize="0"/>
          <p:nvPr/>
        </p:nvPicPr>
        <p:blipFill>
          <a:blip r:embed="rId3">
            <a:alphaModFix/>
          </a:blip>
          <a:stretch>
            <a:fillRect/>
          </a:stretch>
        </p:blipFill>
        <p:spPr>
          <a:xfrm>
            <a:off x="2059335" y="1176891"/>
            <a:ext cx="7848236" cy="556327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1dbf450f329_1_1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Alguns elementos semânticos importantes</a:t>
            </a:r>
            <a:endParaRPr/>
          </a:p>
        </p:txBody>
      </p:sp>
      <p:sp>
        <p:nvSpPr>
          <p:cNvPr id="858" name="Google Shape;858;g1dbf450f329_1_1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O primeiro deles é o &lt;article&gt;. Ele representa um artigo dentro do documento, podendo ser usado em seções de reportagens, revistas, dentre outras.</a:t>
            </a:r>
            <a:endParaRPr/>
          </a:p>
          <a:p>
            <a:pPr marL="0" lvl="0" indent="0" algn="l" rtl="0">
              <a:spcBef>
                <a:spcPts val="1000"/>
              </a:spcBef>
              <a:spcAft>
                <a:spcPts val="0"/>
              </a:spcAft>
              <a:buNone/>
            </a:pPr>
            <a:r>
              <a:rPr lang="pt-BR"/>
              <a:t>Já o elemento &lt;aside&gt;, serve para algum trecho que estiver indiretamente dando informações para a parte central/principal. Basicamente use ele sempre que for fazer uma seção que fique em um dos cantos da tela, pois ele é frequentemente representado com uma barra lateral.</a:t>
            </a:r>
            <a:endParaRPr/>
          </a:p>
          <a:p>
            <a:pPr marL="0" lvl="0" indent="0" algn="l" rtl="0">
              <a:spcBef>
                <a:spcPts val="1000"/>
              </a:spcBef>
              <a:spcAft>
                <a:spcPts val="0"/>
              </a:spcAft>
              <a:buNone/>
            </a:pPr>
            <a:r>
              <a:rPr lang="pt-BR"/>
              <a:t>Agora o elemento &lt;section&gt;, que serve para representar uma seção própria do documento. Um site pode ter várias seções e uma seção pode ter qualquer conteúdo.</a:t>
            </a:r>
            <a:endParaRPr/>
          </a:p>
          <a:p>
            <a:pPr marL="0" lvl="0" indent="0" algn="l" rtl="0">
              <a:spcBef>
                <a:spcPts val="1000"/>
              </a:spcBef>
              <a:spcAft>
                <a:spcPts val="0"/>
              </a:spcAft>
              <a:buNone/>
            </a:pPr>
            <a:r>
              <a:rPr lang="pt-BR"/>
              <a:t>O elemento &lt;article&gt; pode ser usado dentro de um &lt;section&gt;, e vice-versa. Apenas caso queira.</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g1dbf450f329_1_2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Alguns elementos semânticos importantes</a:t>
            </a:r>
            <a:endParaRPr/>
          </a:p>
        </p:txBody>
      </p:sp>
      <p:sp>
        <p:nvSpPr>
          <p:cNvPr id="864" name="Google Shape;864;g1dbf450f329_1_2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Agora, um dos principais que quase não deve faltar, é o &lt;header&gt;, sendo usado para especificar a parte que estará o cabeçalho da página.</a:t>
            </a:r>
            <a:endParaRPr/>
          </a:p>
          <a:p>
            <a:pPr marL="0" lvl="0" indent="0" algn="l" rtl="0">
              <a:spcBef>
                <a:spcPts val="1000"/>
              </a:spcBef>
              <a:spcAft>
                <a:spcPts val="0"/>
              </a:spcAft>
              <a:buNone/>
            </a:pPr>
            <a:r>
              <a:rPr lang="pt-BR"/>
              <a:t>Outro é o &lt;footer&gt;, que define o rodapé da página. Normalmente é usado para exibir os créditos e assinatura de quem fez.</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0" y="452718"/>
            <a:ext cx="10599575"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Compare essa imagem com a imagem anterior!</a:t>
            </a:r>
            <a:endParaRPr/>
          </a:p>
        </p:txBody>
      </p:sp>
      <p:pic>
        <p:nvPicPr>
          <p:cNvPr id="217" name="Google Shape;217;p11"/>
          <p:cNvPicPr preferRelativeResize="0">
            <a:picLocks noGrp="1"/>
          </p:cNvPicPr>
          <p:nvPr>
            <p:ph type="body" idx="1"/>
          </p:nvPr>
        </p:nvPicPr>
        <p:blipFill rotWithShape="1">
          <a:blip r:embed="rId3">
            <a:alphaModFix/>
          </a:blip>
          <a:srcRect/>
          <a:stretch/>
        </p:blipFill>
        <p:spPr>
          <a:xfrm>
            <a:off x="2354695" y="1688841"/>
            <a:ext cx="7685047" cy="43036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52"/>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Projetos práticos Front End (Obrigatórios)</a:t>
            </a:r>
            <a:endParaRPr/>
          </a:p>
        </p:txBody>
      </p:sp>
      <p:sp>
        <p:nvSpPr>
          <p:cNvPr id="870" name="Google Shape;870;p52"/>
          <p:cNvSpPr txBox="1">
            <a:spLocks noGrp="1"/>
          </p:cNvSpPr>
          <p:nvPr>
            <p:ph type="body" idx="1"/>
          </p:nvPr>
        </p:nvSpPr>
        <p:spPr>
          <a:xfrm>
            <a:off x="845732" y="1679429"/>
            <a:ext cx="10229705" cy="501062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spcBef>
                <a:spcPts val="0"/>
              </a:spcBef>
              <a:spcAft>
                <a:spcPts val="0"/>
              </a:spcAft>
              <a:buSzPct val="80000"/>
              <a:buNone/>
            </a:pPr>
            <a:endParaRPr sz="2400"/>
          </a:p>
          <a:p>
            <a:pPr marL="0" lvl="0" indent="0" algn="l" rtl="0">
              <a:spcBef>
                <a:spcPts val="1000"/>
              </a:spcBef>
              <a:spcAft>
                <a:spcPts val="0"/>
              </a:spcAft>
              <a:buSzPct val="32222"/>
              <a:buNone/>
            </a:pPr>
            <a:r>
              <a:rPr lang="pt-BR" sz="7200"/>
              <a:t>Projeto 01 - How To Create A Website using HTML &amp; CSS | Step-by-Step Tutorial</a:t>
            </a:r>
            <a:endParaRPr sz="7200"/>
          </a:p>
          <a:p>
            <a:pPr marL="0" lvl="0" indent="0" algn="l" rtl="0">
              <a:spcBef>
                <a:spcPts val="1000"/>
              </a:spcBef>
              <a:spcAft>
                <a:spcPts val="0"/>
              </a:spcAft>
              <a:buSzPct val="32222"/>
              <a:buNone/>
            </a:pPr>
            <a:r>
              <a:rPr lang="pt-BR" sz="7200">
                <a:latin typeface="Roboto"/>
                <a:ea typeface="Roboto"/>
                <a:cs typeface="Roboto"/>
                <a:sym typeface="Roboto"/>
              </a:rPr>
              <a:t>Link: </a:t>
            </a:r>
            <a:r>
              <a:rPr lang="pt-BR" sz="7200" u="sng">
                <a:solidFill>
                  <a:schemeClr val="hlink"/>
                </a:solidFill>
                <a:latin typeface="Arial"/>
                <a:ea typeface="Arial"/>
                <a:cs typeface="Arial"/>
                <a:sym typeface="Arial"/>
                <a:hlinkClick r:id="rId3"/>
              </a:rPr>
              <a:t>https://www.youtube.com/watch?v=CQZxeoQeo5c</a:t>
            </a:r>
            <a:r>
              <a:rPr lang="pt-BR" sz="7200" u="sng">
                <a:solidFill>
                  <a:schemeClr val="hlink"/>
                </a:solidFill>
                <a:latin typeface="Roboto"/>
                <a:ea typeface="Roboto"/>
                <a:cs typeface="Roboto"/>
                <a:sym typeface="Roboto"/>
                <a:hlinkClick r:id="rId3"/>
              </a:rPr>
              <a:t> </a:t>
            </a:r>
            <a:endParaRPr sz="7200">
              <a:latin typeface="Roboto"/>
              <a:ea typeface="Roboto"/>
              <a:cs typeface="Roboto"/>
              <a:sym typeface="Roboto"/>
            </a:endParaRPr>
          </a:p>
          <a:p>
            <a:pPr marL="0" lvl="0" indent="0" algn="l" rtl="0">
              <a:spcBef>
                <a:spcPts val="1000"/>
              </a:spcBef>
              <a:spcAft>
                <a:spcPts val="0"/>
              </a:spcAft>
              <a:buSzPct val="32222"/>
              <a:buNone/>
            </a:pPr>
            <a:r>
              <a:rPr lang="pt-BR" sz="7200"/>
              <a:t>Projeto 02 - How To Create a full Website Using HTML &amp; CSS | Step-By-Step Website Tutorial</a:t>
            </a:r>
            <a:endParaRPr sz="7200">
              <a:latin typeface="Roboto"/>
              <a:ea typeface="Roboto"/>
              <a:cs typeface="Roboto"/>
              <a:sym typeface="Roboto"/>
            </a:endParaRPr>
          </a:p>
          <a:p>
            <a:pPr marL="0" lvl="0" indent="0" algn="l" rtl="0">
              <a:spcBef>
                <a:spcPts val="1000"/>
              </a:spcBef>
              <a:spcAft>
                <a:spcPts val="0"/>
              </a:spcAft>
              <a:buSzPct val="32222"/>
              <a:buNone/>
            </a:pPr>
            <a:r>
              <a:rPr lang="pt-BR" sz="7200">
                <a:latin typeface="Roboto"/>
                <a:ea typeface="Roboto"/>
                <a:cs typeface="Roboto"/>
                <a:sym typeface="Roboto"/>
              </a:rPr>
              <a:t>Link: </a:t>
            </a:r>
            <a:r>
              <a:rPr lang="pt-BR" sz="7200" u="sng">
                <a:solidFill>
                  <a:schemeClr val="hlink"/>
                </a:solidFill>
                <a:latin typeface="Roboto"/>
                <a:ea typeface="Roboto"/>
                <a:cs typeface="Roboto"/>
                <a:sym typeface="Roboto"/>
                <a:hlinkClick r:id="rId4"/>
              </a:rPr>
              <a:t>https://www.youtube.com/watch?v=M5JJxdrCvJQ</a:t>
            </a:r>
            <a:endParaRPr sz="7200">
              <a:latin typeface="Roboto"/>
              <a:ea typeface="Roboto"/>
              <a:cs typeface="Roboto"/>
              <a:sym typeface="Roboto"/>
            </a:endParaRPr>
          </a:p>
          <a:p>
            <a:pPr marL="0" lvl="0" indent="0" algn="l" rtl="0">
              <a:spcBef>
                <a:spcPts val="1000"/>
              </a:spcBef>
              <a:spcAft>
                <a:spcPts val="0"/>
              </a:spcAft>
              <a:buSzPct val="32222"/>
              <a:buNone/>
            </a:pPr>
            <a:r>
              <a:rPr lang="pt-BR" sz="7200">
                <a:latin typeface="Roboto"/>
                <a:ea typeface="Roboto"/>
                <a:cs typeface="Roboto"/>
                <a:sym typeface="Roboto"/>
              </a:rPr>
              <a:t>Projeto 03 - How To Make A Website Using HTML And CSS Step By Step</a:t>
            </a:r>
            <a:endParaRPr sz="7200">
              <a:latin typeface="Roboto"/>
              <a:ea typeface="Roboto"/>
              <a:cs typeface="Roboto"/>
              <a:sym typeface="Roboto"/>
            </a:endParaRPr>
          </a:p>
          <a:p>
            <a:pPr marL="0" lvl="0" indent="0" algn="l" rtl="0">
              <a:spcBef>
                <a:spcPts val="1000"/>
              </a:spcBef>
              <a:spcAft>
                <a:spcPts val="0"/>
              </a:spcAft>
              <a:buSzPct val="32222"/>
              <a:buNone/>
            </a:pPr>
            <a:r>
              <a:rPr lang="pt-BR" sz="7200">
                <a:latin typeface="Roboto"/>
                <a:ea typeface="Roboto"/>
                <a:cs typeface="Roboto"/>
                <a:sym typeface="Roboto"/>
              </a:rPr>
              <a:t>Link: </a:t>
            </a:r>
            <a:r>
              <a:rPr lang="pt-BR" sz="7200" u="sng">
                <a:solidFill>
                  <a:schemeClr val="hlink"/>
                </a:solidFill>
                <a:latin typeface="Roboto"/>
                <a:ea typeface="Roboto"/>
                <a:cs typeface="Roboto"/>
                <a:sym typeface="Roboto"/>
                <a:hlinkClick r:id="rId5"/>
              </a:rPr>
              <a:t>https://www.youtube.com/watch?v=gGySTzH6-eU</a:t>
            </a:r>
            <a:endParaRPr sz="7200">
              <a:latin typeface="Roboto"/>
              <a:ea typeface="Roboto"/>
              <a:cs typeface="Roboto"/>
              <a:sym typeface="Roboto"/>
            </a:endParaRPr>
          </a:p>
          <a:p>
            <a:pPr marL="0" lvl="0" indent="0" algn="l" rtl="0">
              <a:spcBef>
                <a:spcPts val="1000"/>
              </a:spcBef>
              <a:spcAft>
                <a:spcPts val="0"/>
              </a:spcAft>
              <a:buSzPct val="32222"/>
              <a:buNone/>
            </a:pPr>
            <a:r>
              <a:rPr lang="pt-BR" sz="7200"/>
              <a:t>Projeto 04 - Complete Responsive Hospital Website Template Using HTML - CSS - JavaScript</a:t>
            </a:r>
            <a:endParaRPr sz="7200">
              <a:latin typeface="Roboto"/>
              <a:ea typeface="Roboto"/>
              <a:cs typeface="Roboto"/>
              <a:sym typeface="Roboto"/>
            </a:endParaRPr>
          </a:p>
          <a:p>
            <a:pPr marL="0" lvl="0" indent="0" algn="l" rtl="0">
              <a:spcBef>
                <a:spcPts val="1000"/>
              </a:spcBef>
              <a:spcAft>
                <a:spcPts val="0"/>
              </a:spcAft>
              <a:buSzPct val="32222"/>
              <a:buNone/>
            </a:pPr>
            <a:r>
              <a:rPr lang="pt-BR" sz="7200">
                <a:latin typeface="Roboto"/>
                <a:ea typeface="Roboto"/>
                <a:cs typeface="Roboto"/>
                <a:sym typeface="Roboto"/>
              </a:rPr>
              <a:t>Link: </a:t>
            </a:r>
            <a:r>
              <a:rPr lang="pt-BR" sz="7200" u="sng">
                <a:solidFill>
                  <a:schemeClr val="hlink"/>
                </a:solidFill>
                <a:latin typeface="Roboto"/>
                <a:ea typeface="Roboto"/>
                <a:cs typeface="Roboto"/>
                <a:sym typeface="Roboto"/>
                <a:hlinkClick r:id="rId6"/>
              </a:rPr>
              <a:t>https://www.youtube.com/watch?v=m2Sz-43azgw</a:t>
            </a:r>
            <a:endParaRPr sz="7200"/>
          </a:p>
          <a:p>
            <a:pPr marL="0" lvl="0" indent="0" algn="l" rtl="0">
              <a:spcBef>
                <a:spcPts val="1000"/>
              </a:spcBef>
              <a:spcAft>
                <a:spcPts val="0"/>
              </a:spcAft>
              <a:buSzPct val="32222"/>
              <a:buNone/>
            </a:pPr>
            <a:r>
              <a:rPr lang="pt-BR" sz="7200"/>
              <a:t>Projeto 05 - How To Make A Responsive Coffee Shop Website Using HTML - CSS - JavaScript</a:t>
            </a:r>
            <a:endParaRPr sz="7200">
              <a:latin typeface="Roboto"/>
              <a:ea typeface="Roboto"/>
              <a:cs typeface="Roboto"/>
              <a:sym typeface="Roboto"/>
            </a:endParaRPr>
          </a:p>
          <a:p>
            <a:pPr marL="0" lvl="0" indent="0" algn="l" rtl="0">
              <a:spcBef>
                <a:spcPts val="1000"/>
              </a:spcBef>
              <a:spcAft>
                <a:spcPts val="0"/>
              </a:spcAft>
              <a:buSzPct val="32222"/>
              <a:buNone/>
            </a:pPr>
            <a:r>
              <a:rPr lang="pt-BR" sz="7200">
                <a:latin typeface="Roboto"/>
                <a:ea typeface="Roboto"/>
                <a:cs typeface="Roboto"/>
                <a:sym typeface="Roboto"/>
              </a:rPr>
              <a:t>Link: </a:t>
            </a:r>
            <a:r>
              <a:rPr lang="pt-BR" sz="7200" u="sng">
                <a:solidFill>
                  <a:schemeClr val="hlink"/>
                </a:solidFill>
                <a:latin typeface="Roboto"/>
                <a:ea typeface="Roboto"/>
                <a:cs typeface="Roboto"/>
                <a:sym typeface="Roboto"/>
                <a:hlinkClick r:id="rId7"/>
              </a:rPr>
              <a:t>https://www.youtube.com/watch?v=TVFu4-Kd4oM</a:t>
            </a:r>
            <a:endParaRPr sz="7200">
              <a:latin typeface="Roboto"/>
              <a:ea typeface="Roboto"/>
              <a:cs typeface="Roboto"/>
              <a:sym typeface="Roboto"/>
            </a:endParaRPr>
          </a:p>
          <a:p>
            <a:pPr marL="0" lvl="0" indent="0" algn="l" rtl="0">
              <a:spcBef>
                <a:spcPts val="1000"/>
              </a:spcBef>
              <a:spcAft>
                <a:spcPts val="0"/>
              </a:spcAft>
              <a:buSzPct val="32222"/>
              <a:buNone/>
            </a:pPr>
            <a:r>
              <a:rPr lang="pt-BR" sz="7200"/>
              <a:t>Projeto 06 - How To Create Barber Website Using HTML CSS And JS</a:t>
            </a:r>
            <a:endParaRPr sz="7200">
              <a:latin typeface="Roboto"/>
              <a:ea typeface="Roboto"/>
              <a:cs typeface="Roboto"/>
              <a:sym typeface="Roboto"/>
            </a:endParaRPr>
          </a:p>
          <a:p>
            <a:pPr marL="0" lvl="0" indent="0" algn="l" rtl="0">
              <a:spcBef>
                <a:spcPts val="1000"/>
              </a:spcBef>
              <a:spcAft>
                <a:spcPts val="0"/>
              </a:spcAft>
              <a:buSzPct val="32222"/>
              <a:buNone/>
            </a:pPr>
            <a:r>
              <a:rPr lang="pt-BR" sz="7200">
                <a:latin typeface="Roboto"/>
                <a:ea typeface="Roboto"/>
                <a:cs typeface="Roboto"/>
                <a:sym typeface="Roboto"/>
              </a:rPr>
              <a:t>Link: </a:t>
            </a:r>
            <a:r>
              <a:rPr lang="pt-BR" sz="7200" u="sng">
                <a:solidFill>
                  <a:schemeClr val="hlink"/>
                </a:solidFill>
                <a:latin typeface="Roboto"/>
                <a:ea typeface="Roboto"/>
                <a:cs typeface="Roboto"/>
                <a:sym typeface="Roboto"/>
                <a:hlinkClick r:id="rId8"/>
              </a:rPr>
              <a:t>https://www.youtube.com/watch?v=dP2IuOhBPxg</a:t>
            </a:r>
            <a:endParaRPr sz="7200">
              <a:latin typeface="Roboto"/>
              <a:ea typeface="Roboto"/>
              <a:cs typeface="Roboto"/>
              <a:sym typeface="Roboto"/>
            </a:endParaRPr>
          </a:p>
          <a:p>
            <a:pPr marL="0" lvl="0" indent="0" algn="l" rtl="0">
              <a:spcBef>
                <a:spcPts val="1000"/>
              </a:spcBef>
              <a:spcAft>
                <a:spcPts val="0"/>
              </a:spcAft>
              <a:buSzPct val="32222"/>
              <a:buNone/>
            </a:pPr>
            <a:r>
              <a:rPr lang="pt-BR" sz="7200"/>
              <a:t>Projeto 07 - Create A Responsive Multipage Education Website - HTML / CSS / SASS / JS</a:t>
            </a:r>
            <a:endParaRPr sz="7200">
              <a:latin typeface="Roboto"/>
              <a:ea typeface="Roboto"/>
              <a:cs typeface="Roboto"/>
              <a:sym typeface="Roboto"/>
            </a:endParaRPr>
          </a:p>
          <a:p>
            <a:pPr marL="0" lvl="0" indent="0" algn="l" rtl="0">
              <a:spcBef>
                <a:spcPts val="1000"/>
              </a:spcBef>
              <a:spcAft>
                <a:spcPts val="0"/>
              </a:spcAft>
              <a:buSzPct val="32222"/>
              <a:buNone/>
            </a:pPr>
            <a:r>
              <a:rPr lang="pt-BR" sz="7200">
                <a:latin typeface="Roboto"/>
                <a:ea typeface="Roboto"/>
                <a:cs typeface="Roboto"/>
                <a:sym typeface="Roboto"/>
              </a:rPr>
              <a:t>Link: </a:t>
            </a:r>
            <a:r>
              <a:rPr lang="pt-BR" sz="7200" u="sng">
                <a:solidFill>
                  <a:schemeClr val="hlink"/>
                </a:solidFill>
                <a:latin typeface="Roboto"/>
                <a:ea typeface="Roboto"/>
                <a:cs typeface="Roboto"/>
                <a:sym typeface="Roboto"/>
                <a:hlinkClick r:id="rId9"/>
              </a:rPr>
              <a:t>https://www.youtube.com/watch?v=uy639bvuPmk</a:t>
            </a:r>
            <a:endParaRPr sz="7200">
              <a:latin typeface="Roboto"/>
              <a:ea typeface="Roboto"/>
              <a:cs typeface="Roboto"/>
              <a:sym typeface="Roboto"/>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g1db932b05c8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Projetos práticos para Front End</a:t>
            </a:r>
            <a:endParaRPr/>
          </a:p>
          <a:p>
            <a:pPr marL="0" lvl="0" indent="0" algn="l" rtl="0">
              <a:spcBef>
                <a:spcPts val="0"/>
              </a:spcBef>
              <a:spcAft>
                <a:spcPts val="0"/>
              </a:spcAft>
              <a:buNone/>
            </a:pPr>
            <a:r>
              <a:rPr lang="pt-BR"/>
              <a:t>(Opcional)</a:t>
            </a:r>
            <a:endParaRPr/>
          </a:p>
        </p:txBody>
      </p:sp>
      <p:sp>
        <p:nvSpPr>
          <p:cNvPr id="876" name="Google Shape;876;g1db932b05c8_0_0"/>
          <p:cNvSpPr txBox="1">
            <a:spLocks noGrp="1"/>
          </p:cNvSpPr>
          <p:nvPr>
            <p:ph type="body" idx="1"/>
          </p:nvPr>
        </p:nvSpPr>
        <p:spPr>
          <a:xfrm>
            <a:off x="1103300" y="1853125"/>
            <a:ext cx="8946600" cy="5004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pt-BR" sz="1500"/>
              <a:t>Projeto 01 - HTML Projects for Beginners with Source Code (No CSS Used)</a:t>
            </a:r>
            <a:endParaRPr sz="1500"/>
          </a:p>
          <a:p>
            <a:pPr marL="0" lvl="0" indent="0" algn="l" rtl="0">
              <a:spcBef>
                <a:spcPts val="1000"/>
              </a:spcBef>
              <a:spcAft>
                <a:spcPts val="0"/>
              </a:spcAft>
              <a:buNone/>
            </a:pPr>
            <a:r>
              <a:rPr lang="pt-BR" sz="1500">
                <a:latin typeface="Roboto"/>
                <a:ea typeface="Roboto"/>
                <a:cs typeface="Roboto"/>
                <a:sym typeface="Roboto"/>
              </a:rPr>
              <a:t>Link: </a:t>
            </a:r>
            <a:r>
              <a:rPr lang="pt-BR" sz="1500" u="sng">
                <a:solidFill>
                  <a:schemeClr val="hlink"/>
                </a:solidFill>
                <a:latin typeface="Roboto"/>
                <a:ea typeface="Roboto"/>
                <a:cs typeface="Roboto"/>
                <a:sym typeface="Roboto"/>
                <a:hlinkClick r:id="rId3"/>
              </a:rPr>
              <a:t>https://www.youtube.com/watch?v=SxMW7uLmMgs&amp;t=0s</a:t>
            </a:r>
            <a:endParaRPr sz="1500">
              <a:latin typeface="Arial"/>
              <a:ea typeface="Arial"/>
              <a:cs typeface="Arial"/>
              <a:sym typeface="Arial"/>
            </a:endParaRPr>
          </a:p>
          <a:p>
            <a:pPr marL="0" lvl="0" indent="0" algn="l" rtl="0">
              <a:spcBef>
                <a:spcPts val="1000"/>
              </a:spcBef>
              <a:spcAft>
                <a:spcPts val="0"/>
              </a:spcAft>
              <a:buNone/>
            </a:pPr>
            <a:r>
              <a:rPr lang="pt-BR" sz="1500"/>
              <a:t>Projeto 02 - Animated Login Form with Source Code | Login Page using Html CSS</a:t>
            </a:r>
            <a:endParaRPr sz="1500"/>
          </a:p>
          <a:p>
            <a:pPr marL="0" lvl="0" indent="0" algn="l" rtl="0">
              <a:spcBef>
                <a:spcPts val="1000"/>
              </a:spcBef>
              <a:spcAft>
                <a:spcPts val="0"/>
              </a:spcAft>
              <a:buNone/>
            </a:pPr>
            <a:r>
              <a:rPr lang="pt-BR" sz="1500">
                <a:latin typeface="Roboto"/>
                <a:ea typeface="Roboto"/>
                <a:cs typeface="Roboto"/>
                <a:sym typeface="Roboto"/>
              </a:rPr>
              <a:t>Link: </a:t>
            </a:r>
            <a:r>
              <a:rPr lang="pt-BR" sz="1500" u="sng">
                <a:solidFill>
                  <a:schemeClr val="hlink"/>
                </a:solidFill>
                <a:latin typeface="Roboto"/>
                <a:ea typeface="Roboto"/>
                <a:cs typeface="Roboto"/>
                <a:sym typeface="Roboto"/>
                <a:hlinkClick r:id="rId4"/>
              </a:rPr>
              <a:t>https://www.youtube.com/watch?v=cxm5bCCa9OA</a:t>
            </a:r>
            <a:endParaRPr sz="1500">
              <a:latin typeface="Roboto"/>
              <a:ea typeface="Roboto"/>
              <a:cs typeface="Roboto"/>
              <a:sym typeface="Roboto"/>
            </a:endParaRPr>
          </a:p>
          <a:p>
            <a:pPr marL="0" lvl="0" indent="0" algn="l" rtl="0">
              <a:spcBef>
                <a:spcPts val="1000"/>
              </a:spcBef>
              <a:spcAft>
                <a:spcPts val="0"/>
              </a:spcAft>
              <a:buNone/>
            </a:pPr>
            <a:r>
              <a:rPr lang="pt-BR" sz="1500">
                <a:latin typeface="Roboto"/>
                <a:ea typeface="Roboto"/>
                <a:cs typeface="Roboto"/>
                <a:sym typeface="Roboto"/>
              </a:rPr>
              <a:t>Projeto 03 - CSS Animated Clock - Pure CSS Clock Shape - CSS Animation Effect</a:t>
            </a:r>
            <a:endParaRPr sz="1500">
              <a:latin typeface="Roboto"/>
              <a:ea typeface="Roboto"/>
              <a:cs typeface="Roboto"/>
              <a:sym typeface="Roboto"/>
            </a:endParaRPr>
          </a:p>
          <a:p>
            <a:pPr marL="0" lvl="0" indent="0" algn="l" rtl="0">
              <a:spcBef>
                <a:spcPts val="1000"/>
              </a:spcBef>
              <a:spcAft>
                <a:spcPts val="0"/>
              </a:spcAft>
              <a:buNone/>
            </a:pPr>
            <a:r>
              <a:rPr lang="pt-BR" sz="1500">
                <a:latin typeface="Roboto"/>
                <a:ea typeface="Roboto"/>
                <a:cs typeface="Roboto"/>
                <a:sym typeface="Roboto"/>
              </a:rPr>
              <a:t>Link: </a:t>
            </a:r>
            <a:r>
              <a:rPr lang="pt-BR" sz="1500" u="sng">
                <a:solidFill>
                  <a:schemeClr val="hlink"/>
                </a:solidFill>
                <a:latin typeface="Roboto"/>
                <a:ea typeface="Roboto"/>
                <a:cs typeface="Roboto"/>
                <a:sym typeface="Roboto"/>
                <a:hlinkClick r:id="rId5"/>
              </a:rPr>
              <a:t>https://www.youtube.com/watch?v=JeLGZ6GH_H0&amp;t=0s</a:t>
            </a:r>
            <a:endParaRPr sz="1500">
              <a:latin typeface="Roboto"/>
              <a:ea typeface="Roboto"/>
              <a:cs typeface="Roboto"/>
              <a:sym typeface="Roboto"/>
            </a:endParaRPr>
          </a:p>
          <a:p>
            <a:pPr marL="0" lvl="0" indent="0" algn="l" rtl="0">
              <a:spcBef>
                <a:spcPts val="1000"/>
              </a:spcBef>
              <a:spcAft>
                <a:spcPts val="0"/>
              </a:spcAft>
              <a:buClr>
                <a:srgbClr val="000000"/>
              </a:buClr>
              <a:buSzPts val="2320"/>
              <a:buFont typeface="Arial"/>
              <a:buNone/>
            </a:pPr>
            <a:r>
              <a:rPr lang="pt-BR" sz="1500"/>
              <a:t>Projeto 04 - Create Animated Tea Cup - Pure Css Shape - Tutorial</a:t>
            </a:r>
            <a:endParaRPr sz="1500"/>
          </a:p>
          <a:p>
            <a:pPr marL="0" lvl="0" indent="0" algn="l" rtl="0">
              <a:spcBef>
                <a:spcPts val="1000"/>
              </a:spcBef>
              <a:spcAft>
                <a:spcPts val="0"/>
              </a:spcAft>
              <a:buNone/>
            </a:pPr>
            <a:r>
              <a:rPr lang="pt-BR" sz="1500">
                <a:latin typeface="Roboto"/>
                <a:ea typeface="Roboto"/>
                <a:cs typeface="Roboto"/>
                <a:sym typeface="Roboto"/>
              </a:rPr>
              <a:t>Link: </a:t>
            </a:r>
            <a:r>
              <a:rPr lang="pt-BR" sz="1500" u="sng">
                <a:solidFill>
                  <a:schemeClr val="hlink"/>
                </a:solidFill>
                <a:latin typeface="Roboto"/>
                <a:ea typeface="Roboto"/>
                <a:cs typeface="Roboto"/>
                <a:sym typeface="Roboto"/>
                <a:hlinkClick r:id="rId6"/>
              </a:rPr>
              <a:t>https://www.youtube.com/watch?v=Tfsp4sE5y5E&amp;t=5s</a:t>
            </a:r>
            <a:endParaRPr sz="1500">
              <a:latin typeface="Roboto"/>
              <a:ea typeface="Roboto"/>
              <a:cs typeface="Roboto"/>
              <a:sym typeface="Roboto"/>
            </a:endParaRPr>
          </a:p>
          <a:p>
            <a:pPr marL="0" lvl="0" indent="0" algn="l" rtl="0">
              <a:spcBef>
                <a:spcPts val="1000"/>
              </a:spcBef>
              <a:spcAft>
                <a:spcPts val="0"/>
              </a:spcAft>
              <a:buNone/>
            </a:pPr>
            <a:r>
              <a:rPr lang="pt-BR" sz="1500"/>
              <a:t>Projeto 05 - How To Make Responsive Website Design Using HTML And CSS Step By Step</a:t>
            </a:r>
            <a:endParaRPr sz="1500"/>
          </a:p>
          <a:p>
            <a:pPr marL="0" lvl="0" indent="0" algn="l" rtl="0">
              <a:spcBef>
                <a:spcPts val="1000"/>
              </a:spcBef>
              <a:spcAft>
                <a:spcPts val="0"/>
              </a:spcAft>
              <a:buNone/>
            </a:pPr>
            <a:r>
              <a:rPr lang="pt-BR" sz="1500">
                <a:latin typeface="Roboto"/>
                <a:ea typeface="Roboto"/>
                <a:cs typeface="Roboto"/>
                <a:sym typeface="Roboto"/>
              </a:rPr>
              <a:t>Link: </a:t>
            </a:r>
            <a:r>
              <a:rPr lang="pt-BR" sz="1500" u="sng">
                <a:solidFill>
                  <a:schemeClr val="hlink"/>
                </a:solidFill>
                <a:latin typeface="Roboto"/>
                <a:ea typeface="Roboto"/>
                <a:cs typeface="Roboto"/>
                <a:sym typeface="Roboto"/>
                <a:hlinkClick r:id="rId7"/>
              </a:rPr>
              <a:t>https://www.youtube.com/watch?v=lAOkx2yZESY</a:t>
            </a:r>
            <a:endParaRPr sz="1500">
              <a:latin typeface="Roboto"/>
              <a:ea typeface="Roboto"/>
              <a:cs typeface="Roboto"/>
              <a:sym typeface="Roboto"/>
            </a:endParaRPr>
          </a:p>
          <a:p>
            <a:pPr marL="0" lvl="0" indent="0" algn="l" rtl="0">
              <a:spcBef>
                <a:spcPts val="1000"/>
              </a:spcBef>
              <a:spcAft>
                <a:spcPts val="0"/>
              </a:spcAft>
              <a:buNone/>
            </a:pPr>
            <a:r>
              <a:rPr lang="pt-BR" sz="1500"/>
              <a:t>Projeto 06 - Build a Responsive Website Using HTML &amp; SASS/SCSS Tutorial</a:t>
            </a:r>
            <a:endParaRPr sz="1500"/>
          </a:p>
          <a:p>
            <a:pPr marL="0" lvl="0" indent="0" algn="l" rtl="0">
              <a:spcBef>
                <a:spcPts val="1000"/>
              </a:spcBef>
              <a:spcAft>
                <a:spcPts val="0"/>
              </a:spcAft>
              <a:buNone/>
            </a:pPr>
            <a:r>
              <a:rPr lang="pt-BR" sz="1500">
                <a:latin typeface="Roboto"/>
                <a:ea typeface="Roboto"/>
                <a:cs typeface="Roboto"/>
                <a:sym typeface="Roboto"/>
              </a:rPr>
              <a:t>Link: </a:t>
            </a:r>
            <a:r>
              <a:rPr lang="pt-BR" sz="1500" u="sng">
                <a:solidFill>
                  <a:schemeClr val="hlink"/>
                </a:solidFill>
                <a:latin typeface="Roboto"/>
                <a:ea typeface="Roboto"/>
                <a:cs typeface="Roboto"/>
                <a:sym typeface="Roboto"/>
                <a:hlinkClick r:id="rId8"/>
              </a:rPr>
              <a:t>https://www.youtube.com/watch?v=pk-MEjUINjI</a:t>
            </a:r>
            <a:endParaRPr sz="1500">
              <a:latin typeface="Roboto"/>
              <a:ea typeface="Roboto"/>
              <a:cs typeface="Roboto"/>
              <a:sym typeface="Roboto"/>
            </a:endParaRPr>
          </a:p>
          <a:p>
            <a:pPr marL="0" lvl="0" indent="0" algn="l" rtl="0">
              <a:spcBef>
                <a:spcPts val="1000"/>
              </a:spcBef>
              <a:spcAft>
                <a:spcPts val="0"/>
              </a:spcAft>
              <a:buNone/>
            </a:pPr>
            <a:r>
              <a:rPr lang="pt-BR" sz="1500"/>
              <a:t>Projeto 07 - Create A Responsive Tour &amp; Travel Agency Website Design - HTML CSS / SASS/ JS</a:t>
            </a:r>
            <a:endParaRPr sz="1500"/>
          </a:p>
          <a:p>
            <a:pPr marL="0" lvl="0" indent="0" algn="l" rtl="0">
              <a:spcBef>
                <a:spcPts val="1000"/>
              </a:spcBef>
              <a:spcAft>
                <a:spcPts val="0"/>
              </a:spcAft>
              <a:buNone/>
            </a:pPr>
            <a:r>
              <a:rPr lang="pt-BR" sz="1500">
                <a:latin typeface="Roboto"/>
                <a:ea typeface="Roboto"/>
                <a:cs typeface="Roboto"/>
                <a:sym typeface="Roboto"/>
              </a:rPr>
              <a:t>Link: </a:t>
            </a:r>
            <a:r>
              <a:rPr lang="pt-BR" sz="1500" u="sng">
                <a:solidFill>
                  <a:schemeClr val="hlink"/>
                </a:solidFill>
                <a:latin typeface="Roboto"/>
                <a:ea typeface="Roboto"/>
                <a:cs typeface="Roboto"/>
                <a:sym typeface="Roboto"/>
                <a:hlinkClick r:id="rId9"/>
              </a:rPr>
              <a:t>https://www.youtube.com/watch?v=KRKMlwywJB4</a:t>
            </a:r>
            <a:endParaRPr sz="1500">
              <a:latin typeface="Roboto"/>
              <a:ea typeface="Roboto"/>
              <a:cs typeface="Roboto"/>
              <a:sym typeface="Roboto"/>
            </a:endParaRPr>
          </a:p>
          <a:p>
            <a:pPr marL="0" lvl="0" indent="0" algn="l" rtl="0">
              <a:spcBef>
                <a:spcPts val="1000"/>
              </a:spcBef>
              <a:spcAft>
                <a:spcPts val="0"/>
              </a:spcAft>
              <a:buNone/>
            </a:pPr>
            <a:endParaRPr sz="1500">
              <a:latin typeface="Roboto"/>
              <a:ea typeface="Roboto"/>
              <a:cs typeface="Roboto"/>
              <a:sym typeface="Roboto"/>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g1dbf450f329_1_2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Introdução ao CSS</a:t>
            </a:r>
            <a:endParaRPr/>
          </a:p>
        </p:txBody>
      </p:sp>
      <p:sp>
        <p:nvSpPr>
          <p:cNvPr id="882" name="Google Shape;882;g1dbf450f329_1_2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Introdução:</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CSS significa Cascating Syle Sheet (Folha de estilo em cascata</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CSS é usado para estilizar tags HTML</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HTML, CSS e Javascript são usados para web</a:t>
            </a:r>
            <a:endParaRPr/>
          </a:p>
          <a:p>
            <a:pPr marL="0" lvl="0" indent="0" algn="l" rtl="0">
              <a:spcBef>
                <a:spcPts val="1000"/>
              </a:spcBef>
              <a:spcAft>
                <a:spcPts val="0"/>
              </a:spcAft>
              <a:buNone/>
            </a:pPr>
            <a:r>
              <a:rPr lang="pt-BR"/>
              <a:t>designing. O CSS ajuda na parte de embelezar o site</a:t>
            </a:r>
            <a:endParaRPr/>
          </a:p>
        </p:txBody>
      </p:sp>
      <p:pic>
        <p:nvPicPr>
          <p:cNvPr id="883" name="Google Shape;883;g1dbf450f329_1_26"/>
          <p:cNvPicPr preferRelativeResize="0"/>
          <p:nvPr/>
        </p:nvPicPr>
        <p:blipFill>
          <a:blip r:embed="rId3">
            <a:alphaModFix/>
          </a:blip>
          <a:stretch>
            <a:fillRect/>
          </a:stretch>
        </p:blipFill>
        <p:spPr>
          <a:xfrm>
            <a:off x="7166323" y="3976200"/>
            <a:ext cx="4008202" cy="22722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g1dbf450f329_1_3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 que é CSS?</a:t>
            </a:r>
            <a:endParaRPr/>
          </a:p>
        </p:txBody>
      </p:sp>
      <p:sp>
        <p:nvSpPr>
          <p:cNvPr id="889" name="Google Shape;889;g1dbf450f329_1_3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CSS significa Cascading Style Sheets (Folhas de Estilo em Cascata). É uma linguagem de folha de estilo que é usada para descrever a aparência e a formatação de um documento escrito em linguagem de marcação. Ele fornece um recurso adicional ao HTML. Geralmente é usado com HTML para alterar o estilo de páginas da Web e interfaces de usuário.</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890" name="Google Shape;890;g1dbf450f329_1_32"/>
          <p:cNvPicPr preferRelativeResize="0"/>
          <p:nvPr/>
        </p:nvPicPr>
        <p:blipFill>
          <a:blip r:embed="rId3">
            <a:alphaModFix/>
          </a:blip>
          <a:stretch>
            <a:fillRect/>
          </a:stretch>
        </p:blipFill>
        <p:spPr>
          <a:xfrm>
            <a:off x="7166325" y="3747600"/>
            <a:ext cx="5025674" cy="284902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1dbf450f329_1_4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Por que usar CSS?</a:t>
            </a:r>
            <a:endParaRPr/>
          </a:p>
        </p:txBody>
      </p:sp>
      <p:sp>
        <p:nvSpPr>
          <p:cNvPr id="896" name="Google Shape;896;g1dbf450f329_1_4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Antes do CSS, tags como fonte, cor, estilo de plano de fundo, alinhamentos de elementos, borda e tamanho tinham que ser repetidas em todas as páginas da Web. Foi um processo muito longo. Por exemplo: Se você estiver desenvolvendo um grande site onde fontes e informações de cores são adicionadas em cada página, ele se tornará um processo longo e caro. O CSS foi criado para resolver esse problema. </a:t>
            </a:r>
            <a:endParaRPr/>
          </a:p>
          <a:p>
            <a:pPr marL="0" lvl="0" indent="0" algn="l" rtl="0">
              <a:spcBef>
                <a:spcPts val="1000"/>
              </a:spcBef>
              <a:spcAft>
                <a:spcPts val="0"/>
              </a:spcAft>
              <a:buNone/>
            </a:pPr>
            <a:r>
              <a:rPr lang="pt-BR"/>
              <a:t>Além disso, ele economiza muito tempo, por ser capaz de ser usado em um arquivo externo, você pode repetir os estilos de 1 único arquivo CSS em </a:t>
            </a:r>
            <a:r>
              <a:rPr lang="pt-BR" b="1"/>
              <a:t>vários</a:t>
            </a:r>
            <a:r>
              <a:rPr lang="pt-BR"/>
              <a:t> arquivos HTML.</a:t>
            </a:r>
            <a:endParaRPr/>
          </a:p>
          <a:p>
            <a:pPr marL="0" lvl="0" indent="0" algn="l" rtl="0">
              <a:spcBef>
                <a:spcPts val="1000"/>
              </a:spcBef>
              <a:spcAft>
                <a:spcPts val="0"/>
              </a:spcAft>
              <a:buNone/>
            </a:pPr>
            <a:r>
              <a:rPr lang="pt-BR"/>
              <a:t>Por fim, ele fornece muito mais propriedades e atributos mais detalhados do que apenas o HTML pode fazer.</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g1dbf450f329_1_4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Sintaxe do CSS</a:t>
            </a:r>
            <a:endParaRPr/>
          </a:p>
        </p:txBody>
      </p:sp>
      <p:sp>
        <p:nvSpPr>
          <p:cNvPr id="902" name="Google Shape;902;g1dbf450f329_1_4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CSS é definido em regras, e um conjunto de regras contém um seletor e um bloco de declaração.</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b="1"/>
              <a:t>Seletor:</a:t>
            </a:r>
            <a:r>
              <a:rPr lang="pt-BR"/>
              <a:t> Indica o elemento HTML</a:t>
            </a:r>
            <a:endParaRPr/>
          </a:p>
          <a:p>
            <a:pPr marL="0" lvl="0" indent="0" algn="l" rtl="0">
              <a:spcBef>
                <a:spcPts val="1000"/>
              </a:spcBef>
              <a:spcAft>
                <a:spcPts val="0"/>
              </a:spcAft>
              <a:buNone/>
            </a:pPr>
            <a:r>
              <a:rPr lang="pt-BR"/>
              <a:t>que será estilizado.</a:t>
            </a:r>
            <a:endParaRPr/>
          </a:p>
          <a:p>
            <a:pPr marL="457200" lvl="0" indent="-320040" algn="l" rtl="0">
              <a:spcBef>
                <a:spcPts val="1000"/>
              </a:spcBef>
              <a:spcAft>
                <a:spcPts val="0"/>
              </a:spcAft>
              <a:buSzPts val="1440"/>
              <a:buChar char="►"/>
            </a:pPr>
            <a:r>
              <a:rPr lang="pt-BR" b="1"/>
              <a:t>propriedade:</a:t>
            </a:r>
            <a:r>
              <a:rPr lang="pt-BR"/>
              <a:t> É a forma de estilo</a:t>
            </a:r>
            <a:endParaRPr/>
          </a:p>
          <a:p>
            <a:pPr marL="0" lvl="0" indent="0" algn="l" rtl="0">
              <a:spcBef>
                <a:spcPts val="1000"/>
              </a:spcBef>
              <a:spcAft>
                <a:spcPts val="0"/>
              </a:spcAft>
              <a:buNone/>
            </a:pPr>
            <a:r>
              <a:rPr lang="pt-BR"/>
              <a:t>que será aplicada, nesse caso é o </a:t>
            </a:r>
            <a:endParaRPr/>
          </a:p>
          <a:p>
            <a:pPr marL="0" lvl="0" indent="0" algn="l" rtl="0">
              <a:spcBef>
                <a:spcPts val="1000"/>
              </a:spcBef>
              <a:spcAft>
                <a:spcPts val="0"/>
              </a:spcAft>
              <a:buNone/>
            </a:pPr>
            <a:r>
              <a:rPr lang="pt-BR"/>
              <a:t>color e font-size(tamanho da fonte).</a:t>
            </a:r>
            <a:endParaRPr/>
          </a:p>
          <a:p>
            <a:pPr marL="457200" lvl="0" indent="-320040" algn="l" rtl="0">
              <a:spcBef>
                <a:spcPts val="1000"/>
              </a:spcBef>
              <a:spcAft>
                <a:spcPts val="0"/>
              </a:spcAft>
              <a:buSzPts val="1440"/>
              <a:buChar char="►"/>
            </a:pPr>
            <a:r>
              <a:rPr lang="pt-BR" b="1"/>
              <a:t>valor:</a:t>
            </a:r>
            <a:r>
              <a:rPr lang="pt-BR"/>
              <a:t> É a atribuição em relação com as propriedades, no caso acima o valor do ‘color’ é ‘amarelo’, e do font-size é ‘11px’.</a:t>
            </a:r>
            <a:endParaRPr/>
          </a:p>
        </p:txBody>
      </p:sp>
      <p:pic>
        <p:nvPicPr>
          <p:cNvPr id="903" name="Google Shape;903;g1dbf450f329_1_46"/>
          <p:cNvPicPr preferRelativeResize="0"/>
          <p:nvPr/>
        </p:nvPicPr>
        <p:blipFill>
          <a:blip r:embed="rId3">
            <a:alphaModFix/>
          </a:blip>
          <a:stretch>
            <a:fillRect/>
          </a:stretch>
        </p:blipFill>
        <p:spPr>
          <a:xfrm>
            <a:off x="5791277" y="2791352"/>
            <a:ext cx="4259525" cy="199074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g1dbf450f329_1_5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Declaração de bloco</a:t>
            </a:r>
            <a:endParaRPr/>
          </a:p>
        </p:txBody>
      </p:sp>
      <p:sp>
        <p:nvSpPr>
          <p:cNvPr id="909" name="Google Shape;909;g1dbf450f329_1_5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Já a declaração de bloco no CSS, é tudo aquilo que estiver entre chaves: {} por exemplo:</a:t>
            </a:r>
            <a:endParaRPr/>
          </a:p>
          <a:p>
            <a:pPr marL="0" lvl="0" indent="0" algn="l" rtl="0">
              <a:spcBef>
                <a:spcPts val="1000"/>
              </a:spcBef>
              <a:spcAft>
                <a:spcPts val="0"/>
              </a:spcAft>
              <a:buNone/>
            </a:pPr>
            <a:r>
              <a:rPr lang="pt-BR"/>
              <a:t>h1 {</a:t>
            </a:r>
            <a:endParaRPr/>
          </a:p>
          <a:p>
            <a:pPr marL="0" lvl="0" indent="0" algn="l" rtl="0">
              <a:spcBef>
                <a:spcPts val="1000"/>
              </a:spcBef>
              <a:spcAft>
                <a:spcPts val="0"/>
              </a:spcAft>
              <a:buNone/>
            </a:pPr>
            <a:r>
              <a:rPr lang="pt-BR"/>
              <a:t>	color: yellow;</a:t>
            </a:r>
            <a:endParaRPr/>
          </a:p>
          <a:p>
            <a:pPr marL="0" lvl="0" indent="0" algn="l" rtl="0">
              <a:spcBef>
                <a:spcPts val="1000"/>
              </a:spcBef>
              <a:spcAft>
                <a:spcPts val="0"/>
              </a:spcAft>
              <a:buNone/>
            </a:pPr>
            <a:r>
              <a:rPr lang="pt-BR"/>
              <a:t>	font-size: 11px;</a:t>
            </a:r>
            <a:endParaRPr/>
          </a:p>
          <a:p>
            <a:pPr marL="0" lvl="0" indent="0" algn="l" rtl="0">
              <a:spcBef>
                <a:spcPts val="1000"/>
              </a:spcBef>
              <a:spcAft>
                <a:spcPts val="0"/>
              </a:spcAft>
              <a:buNone/>
            </a:pPr>
            <a:r>
              <a:rPr lang="pt-BR"/>
              <a:t>}</a:t>
            </a:r>
            <a:endParaRPr/>
          </a:p>
          <a:p>
            <a:pPr marL="0" lvl="0" indent="0" algn="l" rtl="0">
              <a:spcBef>
                <a:spcPts val="1000"/>
              </a:spcBef>
              <a:spcAft>
                <a:spcPts val="0"/>
              </a:spcAft>
              <a:buNone/>
            </a:pPr>
            <a:r>
              <a:rPr lang="pt-BR"/>
              <a:t>As chaves determinam até onde começa e até onde termina de estilizar a tag h1.</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g1dbf450f329_1_6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Seletores CSS</a:t>
            </a:r>
            <a:endParaRPr/>
          </a:p>
        </p:txBody>
      </p:sp>
      <p:sp>
        <p:nvSpPr>
          <p:cNvPr id="915" name="Google Shape;915;g1dbf450f329_1_6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Os seletores CSS são utilizados para selecionar o conteúdo que deseja estilizar. Eles selecionam o elemento HTML de acordo com seu id, classe, nome de tag, etc.</a:t>
            </a:r>
            <a:endParaRPr/>
          </a:p>
          <a:p>
            <a:pPr marL="0" lvl="0" indent="0" algn="l" rtl="0">
              <a:spcBef>
                <a:spcPts val="1000"/>
              </a:spcBef>
              <a:spcAft>
                <a:spcPts val="0"/>
              </a:spcAft>
              <a:buNone/>
            </a:pPr>
            <a:r>
              <a:rPr lang="pt-BR"/>
              <a:t>Existem vários tipos de seletores CSS, sendo eles:</a:t>
            </a:r>
            <a:endParaRPr/>
          </a:p>
          <a:p>
            <a:pPr marL="457200" lvl="0" indent="-320040" algn="l" rtl="0">
              <a:spcBef>
                <a:spcPts val="1000"/>
              </a:spcBef>
              <a:spcAft>
                <a:spcPts val="0"/>
              </a:spcAft>
              <a:buSzPts val="1440"/>
              <a:buChar char="►"/>
            </a:pPr>
            <a:r>
              <a:rPr lang="pt-BR"/>
              <a:t>Seletor de elementos</a:t>
            </a:r>
            <a:endParaRPr/>
          </a:p>
          <a:p>
            <a:pPr marL="457200" lvl="0" indent="-320040" algn="l" rtl="0">
              <a:spcBef>
                <a:spcPts val="0"/>
              </a:spcBef>
              <a:spcAft>
                <a:spcPts val="0"/>
              </a:spcAft>
              <a:buSzPts val="1440"/>
              <a:buChar char="►"/>
            </a:pPr>
            <a:r>
              <a:rPr lang="pt-BR"/>
              <a:t>Seletor de ID</a:t>
            </a:r>
            <a:endParaRPr/>
          </a:p>
          <a:p>
            <a:pPr marL="457200" lvl="0" indent="-320040" algn="l" rtl="0">
              <a:spcBef>
                <a:spcPts val="0"/>
              </a:spcBef>
              <a:spcAft>
                <a:spcPts val="0"/>
              </a:spcAft>
              <a:buSzPts val="1440"/>
              <a:buChar char="►"/>
            </a:pPr>
            <a:r>
              <a:rPr lang="pt-BR"/>
              <a:t>Seletor de classe</a:t>
            </a:r>
            <a:endParaRPr/>
          </a:p>
          <a:p>
            <a:pPr marL="457200" lvl="0" indent="-320040" algn="l" rtl="0">
              <a:spcBef>
                <a:spcPts val="0"/>
              </a:spcBef>
              <a:spcAft>
                <a:spcPts val="0"/>
              </a:spcAft>
              <a:buSzPts val="1440"/>
              <a:buChar char="►"/>
            </a:pPr>
            <a:r>
              <a:rPr lang="pt-BR"/>
              <a:t>Seletor universal</a:t>
            </a:r>
            <a:endParaRPr/>
          </a:p>
          <a:p>
            <a:pPr marL="457200" lvl="0" indent="-320040" algn="l" rtl="0">
              <a:spcBef>
                <a:spcPts val="0"/>
              </a:spcBef>
              <a:spcAft>
                <a:spcPts val="0"/>
              </a:spcAft>
              <a:buSzPts val="1440"/>
              <a:buChar char="►"/>
            </a:pPr>
            <a:r>
              <a:rPr lang="pt-BR"/>
              <a:t>Seletor de grupo</a:t>
            </a:r>
            <a:endParaRPr/>
          </a:p>
          <a:p>
            <a:pPr marL="0" lvl="0" indent="0" algn="l" rtl="0">
              <a:spcBef>
                <a:spcPts val="1000"/>
              </a:spcBef>
              <a:spcAft>
                <a:spcPts val="0"/>
              </a:spcAft>
              <a:buNone/>
            </a:pPr>
            <a:r>
              <a:rPr lang="pt-BR"/>
              <a:t>Será explicado cada um deles.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g1dbf450f329_1_6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de elementos</a:t>
            </a:r>
            <a:endParaRPr/>
          </a:p>
        </p:txBody>
      </p:sp>
      <p:sp>
        <p:nvSpPr>
          <p:cNvPr id="921" name="Google Shape;921;g1dbf450f329_1_6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Este seletor utiliza o nome da tag para saber qual vai selecionar. No entanto, ele possui um certo cuidado a se tomar, que é de que caso você use a tag que irá estilizar mais de 1 vez, o CSS irá estilizar todos elementos com a mesma tag, por exemplo:</a:t>
            </a:r>
            <a:endParaRPr/>
          </a:p>
        </p:txBody>
      </p:sp>
      <p:pic>
        <p:nvPicPr>
          <p:cNvPr id="922" name="Google Shape;922;g1dbf450f329_1_67"/>
          <p:cNvPicPr preferRelativeResize="0"/>
          <p:nvPr/>
        </p:nvPicPr>
        <p:blipFill>
          <a:blip r:embed="rId3">
            <a:alphaModFix/>
          </a:blip>
          <a:stretch>
            <a:fillRect/>
          </a:stretch>
        </p:blipFill>
        <p:spPr>
          <a:xfrm>
            <a:off x="491883" y="3523225"/>
            <a:ext cx="6690519" cy="2725200"/>
          </a:xfrm>
          <a:prstGeom prst="rect">
            <a:avLst/>
          </a:prstGeom>
          <a:noFill/>
          <a:ln>
            <a:noFill/>
          </a:ln>
        </p:spPr>
      </p:pic>
      <p:pic>
        <p:nvPicPr>
          <p:cNvPr id="923" name="Google Shape;923;g1dbf450f329_1_67"/>
          <p:cNvPicPr preferRelativeResize="0"/>
          <p:nvPr/>
        </p:nvPicPr>
        <p:blipFill>
          <a:blip r:embed="rId4">
            <a:alphaModFix/>
          </a:blip>
          <a:stretch>
            <a:fillRect/>
          </a:stretch>
        </p:blipFill>
        <p:spPr>
          <a:xfrm>
            <a:off x="7358925" y="3523224"/>
            <a:ext cx="4688275" cy="16161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g1dbf450f329_1_7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de ID</a:t>
            </a:r>
            <a:endParaRPr/>
          </a:p>
        </p:txBody>
      </p:sp>
      <p:sp>
        <p:nvSpPr>
          <p:cNvPr id="929" name="Google Shape;929;g1dbf450f329_1_7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Para o problema anterior, a solução é usar o seletor ID, pois ele irá estilizar um único elemento. Afinal, cada ID é exclusivo e só pode existir um com o </a:t>
            </a:r>
            <a:r>
              <a:rPr lang="pt-BR" b="1"/>
              <a:t>mesmo nome</a:t>
            </a:r>
            <a:r>
              <a:rPr lang="pt-BR"/>
              <a:t> (você pode usar ID quantas vezes quiser, o que não pode é repetir o nome deles). No CSS, ele é escrito com um # na frente e o nome do ID logo em seguida.</a:t>
            </a:r>
            <a:endParaRPr/>
          </a:p>
        </p:txBody>
      </p:sp>
      <p:pic>
        <p:nvPicPr>
          <p:cNvPr id="930" name="Google Shape;930;g1dbf450f329_1_74"/>
          <p:cNvPicPr preferRelativeResize="0"/>
          <p:nvPr/>
        </p:nvPicPr>
        <p:blipFill>
          <a:blip r:embed="rId3">
            <a:alphaModFix/>
          </a:blip>
          <a:stretch>
            <a:fillRect/>
          </a:stretch>
        </p:blipFill>
        <p:spPr>
          <a:xfrm>
            <a:off x="641393" y="3974337"/>
            <a:ext cx="5590396" cy="2424925"/>
          </a:xfrm>
          <a:prstGeom prst="rect">
            <a:avLst/>
          </a:prstGeom>
          <a:noFill/>
          <a:ln>
            <a:noFill/>
          </a:ln>
        </p:spPr>
      </p:pic>
      <p:pic>
        <p:nvPicPr>
          <p:cNvPr id="931" name="Google Shape;931;g1dbf450f329_1_74"/>
          <p:cNvPicPr preferRelativeResize="0"/>
          <p:nvPr/>
        </p:nvPicPr>
        <p:blipFill>
          <a:blip r:embed="rId4">
            <a:alphaModFix/>
          </a:blip>
          <a:stretch>
            <a:fillRect/>
          </a:stretch>
        </p:blipFill>
        <p:spPr>
          <a:xfrm>
            <a:off x="6421161" y="4294839"/>
            <a:ext cx="5431476" cy="8059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Descreva essa evolução...</a:t>
            </a:r>
            <a:endParaRPr/>
          </a:p>
        </p:txBody>
      </p:sp>
      <p:sp>
        <p:nvSpPr>
          <p:cNvPr id="223" name="Google Shape;223;p12"/>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pt-BR" sz="2400" b="1"/>
              <a:t>Pontos a serem observados:</a:t>
            </a:r>
            <a:endParaRPr/>
          </a:p>
          <a:p>
            <a:pPr marL="342900" lvl="0" indent="-220980" algn="l" rtl="0">
              <a:spcBef>
                <a:spcPts val="1000"/>
              </a:spcBef>
              <a:spcAft>
                <a:spcPts val="0"/>
              </a:spcAft>
              <a:buSzPts val="1920"/>
              <a:buNone/>
            </a:pPr>
            <a:endParaRPr sz="2400" b="1"/>
          </a:p>
          <a:p>
            <a:pPr marL="342900" lvl="0" indent="-342900" algn="l" rtl="0">
              <a:spcBef>
                <a:spcPts val="1000"/>
              </a:spcBef>
              <a:spcAft>
                <a:spcPts val="0"/>
              </a:spcAft>
              <a:buSzPts val="1920"/>
              <a:buChar char="►"/>
            </a:pPr>
            <a:r>
              <a:rPr lang="pt-BR" sz="2400" b="1"/>
              <a:t>Prototipagem</a:t>
            </a:r>
            <a:endParaRPr/>
          </a:p>
          <a:p>
            <a:pPr marL="342900" lvl="0" indent="-342900" algn="l" rtl="0">
              <a:spcBef>
                <a:spcPts val="1000"/>
              </a:spcBef>
              <a:spcAft>
                <a:spcPts val="0"/>
              </a:spcAft>
              <a:buSzPts val="1920"/>
              <a:buChar char="►"/>
            </a:pPr>
            <a:r>
              <a:rPr lang="pt-BR" sz="2400" b="1"/>
              <a:t>Layout</a:t>
            </a:r>
            <a:endParaRPr/>
          </a:p>
          <a:p>
            <a:pPr marL="342900" lvl="0" indent="-342900" algn="l" rtl="0">
              <a:spcBef>
                <a:spcPts val="1000"/>
              </a:spcBef>
              <a:spcAft>
                <a:spcPts val="0"/>
              </a:spcAft>
              <a:buSzPts val="1920"/>
              <a:buChar char="►"/>
            </a:pPr>
            <a:r>
              <a:rPr lang="pt-BR" sz="2400" b="1"/>
              <a:t>Tipografia</a:t>
            </a:r>
            <a:endParaRPr/>
          </a:p>
          <a:p>
            <a:pPr marL="342900" lvl="0" indent="-342900" algn="l" rtl="0">
              <a:spcBef>
                <a:spcPts val="1000"/>
              </a:spcBef>
              <a:spcAft>
                <a:spcPts val="0"/>
              </a:spcAft>
              <a:buSzPts val="1920"/>
              <a:buChar char="►"/>
            </a:pPr>
            <a:r>
              <a:rPr lang="pt-BR" sz="2400" b="1"/>
              <a:t>Cores</a:t>
            </a:r>
            <a:endParaRPr/>
          </a:p>
          <a:p>
            <a:pPr marL="342900" lvl="0" indent="-342900" algn="l" rtl="0">
              <a:spcBef>
                <a:spcPts val="1000"/>
              </a:spcBef>
              <a:spcAft>
                <a:spcPts val="0"/>
              </a:spcAft>
              <a:buSzPts val="1920"/>
              <a:buChar char="►"/>
            </a:pPr>
            <a:r>
              <a:rPr lang="pt-BR" sz="2400" b="1"/>
              <a:t>Desing UI/UX</a:t>
            </a:r>
            <a:endParaRPr/>
          </a:p>
          <a:p>
            <a:pPr marL="342900" lvl="0" indent="-220980" algn="l" rtl="0">
              <a:spcBef>
                <a:spcPts val="1000"/>
              </a:spcBef>
              <a:spcAft>
                <a:spcPts val="0"/>
              </a:spcAft>
              <a:buSzPts val="1920"/>
              <a:buNone/>
            </a:pPr>
            <a:endParaRPr sz="2400" b="1"/>
          </a:p>
          <a:p>
            <a:pPr marL="342900" lvl="0" indent="-220980" algn="l" rtl="0">
              <a:spcBef>
                <a:spcPts val="1000"/>
              </a:spcBef>
              <a:spcAft>
                <a:spcPts val="0"/>
              </a:spcAft>
              <a:buSzPts val="1920"/>
              <a:buNone/>
            </a:pPr>
            <a:endParaRPr sz="2400" b="1"/>
          </a:p>
          <a:p>
            <a:pPr marL="342900" lvl="0" indent="-220980" algn="l" rtl="0">
              <a:spcBef>
                <a:spcPts val="1000"/>
              </a:spcBef>
              <a:spcAft>
                <a:spcPts val="0"/>
              </a:spcAft>
              <a:buSzPts val="1920"/>
              <a:buNone/>
            </a:pP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g1dbf450f329_1_8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de classe</a:t>
            </a:r>
            <a:endParaRPr/>
          </a:p>
        </p:txBody>
      </p:sp>
      <p:sp>
        <p:nvSpPr>
          <p:cNvPr id="937" name="Google Shape;937;g1dbf450f329_1_86"/>
          <p:cNvSpPr txBox="1">
            <a:spLocks noGrp="1"/>
          </p:cNvSpPr>
          <p:nvPr>
            <p:ph type="body" idx="1"/>
          </p:nvPr>
        </p:nvSpPr>
        <p:spPr>
          <a:xfrm>
            <a:off x="1103312" y="1168924"/>
            <a:ext cx="8946600" cy="5079494"/>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Ao contrário do ID que só pode estilizar um elemento, a classe permite estilizar quantos elemento, ao contrário do ID que usa um #, a classe utiliza um ponto( . ) e o nome escolhido para estar estilizando todos elementos que possuírem esta mesma classe, mesmo que tenham </a:t>
            </a:r>
            <a:r>
              <a:rPr lang="pt-BR" dirty="0" err="1"/>
              <a:t>tags</a:t>
            </a:r>
            <a:r>
              <a:rPr lang="pt-BR" dirty="0"/>
              <a:t> diferentes.</a:t>
            </a:r>
            <a:endParaRPr dirty="0"/>
          </a:p>
        </p:txBody>
      </p:sp>
      <p:pic>
        <p:nvPicPr>
          <p:cNvPr id="938" name="Google Shape;938;g1dbf450f329_1_86"/>
          <p:cNvPicPr preferRelativeResize="0"/>
          <p:nvPr/>
        </p:nvPicPr>
        <p:blipFill>
          <a:blip r:embed="rId3">
            <a:alphaModFix/>
          </a:blip>
          <a:stretch>
            <a:fillRect/>
          </a:stretch>
        </p:blipFill>
        <p:spPr>
          <a:xfrm>
            <a:off x="2073896" y="2922690"/>
            <a:ext cx="6740165" cy="2488296"/>
          </a:xfrm>
          <a:prstGeom prst="rect">
            <a:avLst/>
          </a:prstGeom>
          <a:noFill/>
          <a:ln>
            <a:noFill/>
          </a:ln>
        </p:spPr>
      </p:pic>
      <p:pic>
        <p:nvPicPr>
          <p:cNvPr id="939" name="Google Shape;939;g1dbf450f329_1_86"/>
          <p:cNvPicPr preferRelativeResize="0"/>
          <p:nvPr/>
        </p:nvPicPr>
        <p:blipFill>
          <a:blip r:embed="rId4">
            <a:alphaModFix/>
          </a:blip>
          <a:stretch>
            <a:fillRect/>
          </a:stretch>
        </p:blipFill>
        <p:spPr>
          <a:xfrm>
            <a:off x="2417079" y="5599906"/>
            <a:ext cx="6057618" cy="105541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g1dbf450f329_1_9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Universal</a:t>
            </a:r>
            <a:endParaRPr/>
          </a:p>
        </p:txBody>
      </p:sp>
      <p:sp>
        <p:nvSpPr>
          <p:cNvPr id="945" name="Google Shape;945;g1dbf450f329_1_94"/>
          <p:cNvSpPr txBox="1">
            <a:spLocks noGrp="1"/>
          </p:cNvSpPr>
          <p:nvPr>
            <p:ph type="body" idx="1"/>
          </p:nvPr>
        </p:nvSpPr>
        <p:spPr>
          <a:xfrm>
            <a:off x="1103312" y="1272619"/>
            <a:ext cx="8946600" cy="4975799"/>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O seletor universal é representado pelo </a:t>
            </a:r>
            <a:r>
              <a:rPr lang="pt-BR" dirty="0" err="1"/>
              <a:t>asterísco</a:t>
            </a:r>
            <a:r>
              <a:rPr lang="pt-BR" dirty="0"/>
              <a:t> ( * ), e serve para estilizar TODOS os elementos, normalmente ele é usado para definir um comportamento padrão em todos os elementos.</a:t>
            </a:r>
            <a:endParaRPr dirty="0"/>
          </a:p>
        </p:txBody>
      </p:sp>
      <p:pic>
        <p:nvPicPr>
          <p:cNvPr id="946" name="Google Shape;946;g1dbf450f329_1_94"/>
          <p:cNvPicPr preferRelativeResize="0"/>
          <p:nvPr/>
        </p:nvPicPr>
        <p:blipFill>
          <a:blip r:embed="rId3">
            <a:alphaModFix/>
          </a:blip>
          <a:stretch>
            <a:fillRect/>
          </a:stretch>
        </p:blipFill>
        <p:spPr>
          <a:xfrm>
            <a:off x="918381" y="2407512"/>
            <a:ext cx="5721050" cy="2860525"/>
          </a:xfrm>
          <a:prstGeom prst="rect">
            <a:avLst/>
          </a:prstGeom>
          <a:noFill/>
          <a:ln>
            <a:noFill/>
          </a:ln>
        </p:spPr>
      </p:pic>
      <p:pic>
        <p:nvPicPr>
          <p:cNvPr id="947" name="Google Shape;947;g1dbf450f329_1_94"/>
          <p:cNvPicPr preferRelativeResize="0"/>
          <p:nvPr/>
        </p:nvPicPr>
        <p:blipFill>
          <a:blip r:embed="rId4">
            <a:alphaModFix/>
          </a:blip>
          <a:stretch>
            <a:fillRect/>
          </a:stretch>
        </p:blipFill>
        <p:spPr>
          <a:xfrm>
            <a:off x="6824362" y="4458877"/>
            <a:ext cx="5162652" cy="227973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g1dbf450f329_1_10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de grupo</a:t>
            </a:r>
            <a:endParaRPr/>
          </a:p>
        </p:txBody>
      </p:sp>
      <p:sp>
        <p:nvSpPr>
          <p:cNvPr id="953" name="Google Shape;953;g1dbf450f329_1_101"/>
          <p:cNvSpPr txBox="1">
            <a:spLocks noGrp="1"/>
          </p:cNvSpPr>
          <p:nvPr>
            <p:ph type="body" idx="1"/>
          </p:nvPr>
        </p:nvSpPr>
        <p:spPr>
          <a:xfrm>
            <a:off x="645212" y="1131216"/>
            <a:ext cx="10468990" cy="5117202"/>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Este seletor serve para agrupar diversos elementos diferentes que usem os mesmo estilos, nele você usa os seletores anteriores (nome do elemento, id e </a:t>
            </a:r>
            <a:r>
              <a:rPr lang="pt-BR" dirty="0" err="1"/>
              <a:t>class</a:t>
            </a:r>
            <a:r>
              <a:rPr lang="pt-BR" dirty="0"/>
              <a:t>) e os separa por vírgula, por exemplo, se você quer colocar um h1 na cor azul, mas também quer colocar em todos h2 e parágrafos. Para evitar a quantidade desnecessária de código, deve ser feito isso:</a:t>
            </a:r>
            <a:endParaRPr dirty="0"/>
          </a:p>
        </p:txBody>
      </p:sp>
      <p:pic>
        <p:nvPicPr>
          <p:cNvPr id="954" name="Google Shape;954;g1dbf450f329_1_101"/>
          <p:cNvPicPr preferRelativeResize="0"/>
          <p:nvPr/>
        </p:nvPicPr>
        <p:blipFill>
          <a:blip r:embed="rId3">
            <a:alphaModFix/>
          </a:blip>
          <a:stretch>
            <a:fillRect/>
          </a:stretch>
        </p:blipFill>
        <p:spPr>
          <a:xfrm>
            <a:off x="1327971" y="3010517"/>
            <a:ext cx="3819063" cy="2786968"/>
          </a:xfrm>
          <a:prstGeom prst="rect">
            <a:avLst/>
          </a:prstGeom>
          <a:noFill/>
          <a:ln>
            <a:noFill/>
          </a:ln>
        </p:spPr>
      </p:pic>
      <p:pic>
        <p:nvPicPr>
          <p:cNvPr id="955" name="Google Shape;955;g1dbf450f329_1_101"/>
          <p:cNvPicPr preferRelativeResize="0"/>
          <p:nvPr/>
        </p:nvPicPr>
        <p:blipFill>
          <a:blip r:embed="rId4">
            <a:alphaModFix/>
          </a:blip>
          <a:stretch>
            <a:fillRect/>
          </a:stretch>
        </p:blipFill>
        <p:spPr>
          <a:xfrm>
            <a:off x="6038815" y="4094600"/>
            <a:ext cx="3491683" cy="261728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1dbf450f329_1_11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Como adicionar o CSS</a:t>
            </a:r>
            <a:endParaRPr/>
          </a:p>
        </p:txBody>
      </p:sp>
      <p:sp>
        <p:nvSpPr>
          <p:cNvPr id="961" name="Google Shape;961;g1dbf450f329_1_113"/>
          <p:cNvSpPr txBox="1">
            <a:spLocks noGrp="1"/>
          </p:cNvSpPr>
          <p:nvPr>
            <p:ph type="body" idx="1"/>
          </p:nvPr>
        </p:nvSpPr>
        <p:spPr>
          <a:xfrm>
            <a:off x="867266" y="1468456"/>
            <a:ext cx="10256363"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Há 3 jeitos de adicionar o CSS no seu arquivo HTML. Sendo elas:</a:t>
            </a:r>
            <a:endParaRPr dirty="0"/>
          </a:p>
          <a:p>
            <a:pPr marL="0" lvl="0" indent="0" algn="l" rtl="0">
              <a:spcBef>
                <a:spcPts val="1000"/>
              </a:spcBef>
              <a:spcAft>
                <a:spcPts val="0"/>
              </a:spcAft>
              <a:buNone/>
            </a:pPr>
            <a:endParaRPr dirty="0"/>
          </a:p>
          <a:p>
            <a:pPr marL="457200" lvl="0" indent="-320040" algn="l" rtl="0">
              <a:spcBef>
                <a:spcPts val="1000"/>
              </a:spcBef>
              <a:spcAft>
                <a:spcPts val="0"/>
              </a:spcAft>
              <a:buSzPts val="1440"/>
              <a:buChar char="►"/>
            </a:pPr>
            <a:r>
              <a:rPr lang="pt-BR" dirty="0"/>
              <a:t>CSS </a:t>
            </a:r>
            <a:r>
              <a:rPr lang="pt-BR" dirty="0" err="1"/>
              <a:t>inline</a:t>
            </a:r>
            <a:endParaRPr dirty="0"/>
          </a:p>
          <a:p>
            <a:pPr marL="457200" lvl="0" indent="-320040" algn="l" rtl="0">
              <a:spcBef>
                <a:spcPts val="0"/>
              </a:spcBef>
              <a:spcAft>
                <a:spcPts val="0"/>
              </a:spcAft>
              <a:buSzPts val="1440"/>
              <a:buChar char="►"/>
            </a:pPr>
            <a:r>
              <a:rPr lang="pt-BR" dirty="0"/>
              <a:t>CSS interno</a:t>
            </a:r>
            <a:endParaRPr dirty="0"/>
          </a:p>
          <a:p>
            <a:pPr marL="457200" lvl="0" indent="-320040" algn="l" rtl="0">
              <a:spcBef>
                <a:spcPts val="0"/>
              </a:spcBef>
              <a:spcAft>
                <a:spcPts val="0"/>
              </a:spcAft>
              <a:buSzPts val="1440"/>
              <a:buChar char="►"/>
            </a:pPr>
            <a:r>
              <a:rPr lang="pt-BR" dirty="0"/>
              <a:t>CSS externo</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pt-BR" dirty="0"/>
              <a:t>Será explicado mais a respeito deles, mas a princípio, o mais recomendado oficialmente é o terceiro jeito. Há diversos motivos para isso, um dos principais é que ele favorece a leitura e comparação de código CSS e HTML para reparar possíveis erros, além de permitir que só 1 arquivo CSS consiga estilizar vários arquivos HTML. Já os outros podem ser utilizados, apesar de não recomendados</a:t>
            </a:r>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g1dbf450f329_1_11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CSS Inline</a:t>
            </a:r>
            <a:endParaRPr/>
          </a:p>
        </p:txBody>
      </p:sp>
      <p:sp>
        <p:nvSpPr>
          <p:cNvPr id="967" name="Google Shape;967;g1dbf450f329_1_118"/>
          <p:cNvSpPr txBox="1">
            <a:spLocks noGrp="1"/>
          </p:cNvSpPr>
          <p:nvPr>
            <p:ph type="body" idx="1"/>
          </p:nvPr>
        </p:nvSpPr>
        <p:spPr>
          <a:xfrm>
            <a:off x="875149" y="1331248"/>
            <a:ext cx="10437015" cy="5074034"/>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O primeiro jeito é o CSS </a:t>
            </a:r>
            <a:r>
              <a:rPr lang="pt-BR" dirty="0" err="1"/>
              <a:t>inline</a:t>
            </a:r>
            <a:r>
              <a:rPr lang="pt-BR" dirty="0"/>
              <a:t>, nele você utiliza o atributo ‘</a:t>
            </a:r>
            <a:r>
              <a:rPr lang="pt-BR" dirty="0" err="1"/>
              <a:t>style</a:t>
            </a:r>
            <a:r>
              <a:rPr lang="pt-BR" dirty="0"/>
              <a:t>’ justamente na </a:t>
            </a:r>
            <a:r>
              <a:rPr lang="pt-BR" dirty="0" err="1"/>
              <a:t>tag</a:t>
            </a:r>
            <a:r>
              <a:rPr lang="pt-BR" dirty="0"/>
              <a:t> que irá estilizar. Por exemplo:</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lang="pt-BR" dirty="0"/>
          </a:p>
          <a:p>
            <a:pPr marL="0" lvl="0" indent="0" algn="l" rtl="0">
              <a:spcBef>
                <a:spcPts val="1000"/>
              </a:spcBef>
              <a:spcAft>
                <a:spcPts val="0"/>
              </a:spcAft>
              <a:buNone/>
            </a:pPr>
            <a:r>
              <a:rPr lang="pt-BR" dirty="0"/>
              <a:t>Como pode ver, ele não possui o problema do ‘seletor de elementos’ que estilizaria todas as </a:t>
            </a:r>
            <a:r>
              <a:rPr lang="pt-BR" dirty="0" err="1"/>
              <a:t>tags</a:t>
            </a:r>
            <a:r>
              <a:rPr lang="pt-BR" dirty="0"/>
              <a:t> &lt;p&gt;, ao </a:t>
            </a:r>
            <a:r>
              <a:rPr lang="pt-BR" dirty="0" err="1"/>
              <a:t>ínves</a:t>
            </a:r>
            <a:r>
              <a:rPr lang="pt-BR" dirty="0"/>
              <a:t> disso ele só irá estilizar este parágrafo. No entanto, caso a quantidade de estilos for muito grande, futuramente irá dificultar em muito a visualização do código, assim como sua manutenção e deixando seu projeto cada vez mais caro para você repará-lo. Por isso, deve evitar usar este jeito.</a:t>
            </a:r>
            <a:endParaRPr dirty="0"/>
          </a:p>
        </p:txBody>
      </p:sp>
      <p:pic>
        <p:nvPicPr>
          <p:cNvPr id="968" name="Google Shape;968;g1dbf450f329_1_118"/>
          <p:cNvPicPr preferRelativeResize="0"/>
          <p:nvPr/>
        </p:nvPicPr>
        <p:blipFill>
          <a:blip r:embed="rId3">
            <a:alphaModFix/>
          </a:blip>
          <a:stretch>
            <a:fillRect/>
          </a:stretch>
        </p:blipFill>
        <p:spPr>
          <a:xfrm>
            <a:off x="3836968" y="2597091"/>
            <a:ext cx="3984500" cy="7216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g1dbf450f329_1_13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Desvantagens do CSS Inline</a:t>
            </a:r>
            <a:endParaRPr/>
          </a:p>
        </p:txBody>
      </p:sp>
      <p:sp>
        <p:nvSpPr>
          <p:cNvPr id="974" name="Google Shape;974;g1dbf450f329_1_136"/>
          <p:cNvSpPr txBox="1">
            <a:spLocks noGrp="1"/>
          </p:cNvSpPr>
          <p:nvPr>
            <p:ph type="body" idx="1"/>
          </p:nvPr>
        </p:nvSpPr>
        <p:spPr>
          <a:xfrm>
            <a:off x="875161" y="1477891"/>
            <a:ext cx="10248468" cy="5309408"/>
          </a:xfrm>
          <a:prstGeom prst="rect">
            <a:avLst/>
          </a:prstGeom>
        </p:spPr>
        <p:txBody>
          <a:bodyPr spcFirstLastPara="1" wrap="square" lIns="91425" tIns="45700" rIns="91425" bIns="45700" anchor="t" anchorCtr="0">
            <a:normAutofit/>
          </a:bodyPr>
          <a:lstStyle/>
          <a:p>
            <a:pPr marL="457200" lvl="0" indent="-320040" algn="l" rtl="0">
              <a:lnSpc>
                <a:spcPct val="100000"/>
              </a:lnSpc>
              <a:spcBef>
                <a:spcPts val="1000"/>
              </a:spcBef>
              <a:spcAft>
                <a:spcPts val="0"/>
              </a:spcAft>
              <a:buSzPts val="1440"/>
              <a:buChar char="►"/>
            </a:pPr>
            <a:r>
              <a:rPr lang="pt-BR" dirty="0"/>
              <a:t>Não é possível usar cotações dentro do </a:t>
            </a:r>
            <a:r>
              <a:rPr lang="pt-BR" dirty="0" err="1"/>
              <a:t>style</a:t>
            </a:r>
            <a:r>
              <a:rPr lang="pt-BR" dirty="0"/>
              <a:t>=””, já que toda vez que for utilizar aspas o navegador irá entender que você esta finalizando o estilo.</a:t>
            </a:r>
            <a:endParaRPr dirty="0"/>
          </a:p>
          <a:p>
            <a:pPr marL="0" lvl="0" indent="0" algn="l" rtl="0">
              <a:lnSpc>
                <a:spcPct val="100000"/>
              </a:lnSpc>
              <a:spcBef>
                <a:spcPts val="1000"/>
              </a:spcBef>
              <a:spcAft>
                <a:spcPts val="0"/>
              </a:spcAft>
              <a:buNone/>
            </a:pPr>
            <a:endParaRPr dirty="0"/>
          </a:p>
          <a:p>
            <a:pPr marL="457200" lvl="0" indent="-320040" algn="l" rtl="0">
              <a:lnSpc>
                <a:spcPct val="100000"/>
              </a:lnSpc>
              <a:spcBef>
                <a:spcPts val="1000"/>
              </a:spcBef>
              <a:spcAft>
                <a:spcPts val="0"/>
              </a:spcAft>
              <a:buSzPts val="1440"/>
              <a:buChar char="►"/>
            </a:pPr>
            <a:r>
              <a:rPr lang="pt-BR" dirty="0"/>
              <a:t>Esses estilos não podem estar sendo reutilizados, aumentando a quantidade de código para estilizar os mesmos estilos em </a:t>
            </a:r>
            <a:r>
              <a:rPr lang="pt-BR" dirty="0" err="1"/>
              <a:t>tags</a:t>
            </a:r>
            <a:r>
              <a:rPr lang="pt-BR" dirty="0"/>
              <a:t> diferentes, e assim aumentando o peso do seu projeto.</a:t>
            </a:r>
            <a:endParaRPr dirty="0"/>
          </a:p>
          <a:p>
            <a:pPr marL="0" lvl="0" indent="0" algn="l" rtl="0">
              <a:lnSpc>
                <a:spcPct val="100000"/>
              </a:lnSpc>
              <a:spcBef>
                <a:spcPts val="1000"/>
              </a:spcBef>
              <a:spcAft>
                <a:spcPts val="0"/>
              </a:spcAft>
              <a:buNone/>
            </a:pPr>
            <a:endParaRPr dirty="0"/>
          </a:p>
          <a:p>
            <a:pPr marL="457200" lvl="0" indent="-320040" algn="l" rtl="0">
              <a:lnSpc>
                <a:spcPct val="100000"/>
              </a:lnSpc>
              <a:spcBef>
                <a:spcPts val="1000"/>
              </a:spcBef>
              <a:spcAft>
                <a:spcPts val="0"/>
              </a:spcAft>
              <a:buSzPts val="1440"/>
              <a:buChar char="►"/>
            </a:pPr>
            <a:r>
              <a:rPr lang="pt-BR" dirty="0"/>
              <a:t>São difíceis de serem editados por não serem armazenados em um único lugar.</a:t>
            </a:r>
            <a:endParaRPr dirty="0"/>
          </a:p>
          <a:p>
            <a:pPr marL="0" lvl="0" indent="0" algn="l" rtl="0">
              <a:lnSpc>
                <a:spcPct val="100000"/>
              </a:lnSpc>
              <a:spcBef>
                <a:spcPts val="1000"/>
              </a:spcBef>
              <a:spcAft>
                <a:spcPts val="0"/>
              </a:spcAft>
              <a:buNone/>
            </a:pPr>
            <a:endParaRPr dirty="0"/>
          </a:p>
          <a:p>
            <a:pPr marL="457200" lvl="0" indent="-320040" algn="l" rtl="0">
              <a:lnSpc>
                <a:spcPct val="100000"/>
              </a:lnSpc>
              <a:spcBef>
                <a:spcPts val="1000"/>
              </a:spcBef>
              <a:spcAft>
                <a:spcPts val="0"/>
              </a:spcAft>
              <a:buSzPts val="1440"/>
              <a:buChar char="►"/>
            </a:pPr>
            <a:r>
              <a:rPr lang="pt-BR" dirty="0"/>
              <a:t>Não é possível usar </a:t>
            </a:r>
            <a:r>
              <a:rPr lang="pt-BR" dirty="0" err="1"/>
              <a:t>psseudoclasses</a:t>
            </a:r>
            <a:r>
              <a:rPr lang="pt-BR" dirty="0"/>
              <a:t> no CSS </a:t>
            </a:r>
            <a:r>
              <a:rPr lang="pt-BR" dirty="0" err="1"/>
              <a:t>inline</a:t>
            </a:r>
            <a:r>
              <a:rPr lang="pt-BR" dirty="0"/>
              <a:t>.</a:t>
            </a:r>
            <a:endParaRPr dirty="0"/>
          </a:p>
          <a:p>
            <a:pPr marL="0" lvl="0" indent="0" algn="l" rtl="0">
              <a:spcBef>
                <a:spcPts val="1000"/>
              </a:spcBef>
              <a:spcAft>
                <a:spcPts val="0"/>
              </a:spcAft>
              <a:buNone/>
            </a:pPr>
            <a:endParaRPr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1dbf450f329_1_12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CSS Interno</a:t>
            </a:r>
            <a:endParaRPr/>
          </a:p>
        </p:txBody>
      </p:sp>
      <p:sp>
        <p:nvSpPr>
          <p:cNvPr id="980" name="Google Shape;980;g1dbf450f329_1_124"/>
          <p:cNvSpPr txBox="1">
            <a:spLocks noGrp="1"/>
          </p:cNvSpPr>
          <p:nvPr>
            <p:ph type="body" idx="1"/>
          </p:nvPr>
        </p:nvSpPr>
        <p:spPr>
          <a:xfrm>
            <a:off x="716437" y="1244338"/>
            <a:ext cx="10416619" cy="500408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O próximo jeito, é o CSS Interno, nele você utiliza as </a:t>
            </a:r>
            <a:r>
              <a:rPr lang="pt-BR" dirty="0" err="1"/>
              <a:t>tags</a:t>
            </a:r>
            <a:r>
              <a:rPr lang="pt-BR" dirty="0"/>
              <a:t> &lt;</a:t>
            </a:r>
            <a:r>
              <a:rPr lang="pt-BR" dirty="0" err="1"/>
              <a:t>style</a:t>
            </a:r>
            <a:r>
              <a:rPr lang="pt-BR" dirty="0"/>
              <a:t>&gt;&lt;/</a:t>
            </a:r>
            <a:r>
              <a:rPr lang="pt-BR" dirty="0" err="1"/>
              <a:t>style</a:t>
            </a:r>
            <a:r>
              <a:rPr lang="pt-BR" dirty="0"/>
              <a:t>&gt; no final da </a:t>
            </a:r>
            <a:r>
              <a:rPr lang="pt-BR" dirty="0" err="1"/>
              <a:t>tag</a:t>
            </a:r>
            <a:r>
              <a:rPr lang="pt-BR" dirty="0"/>
              <a:t> &lt;</a:t>
            </a:r>
            <a:r>
              <a:rPr lang="pt-BR" dirty="0" err="1"/>
              <a:t>head</a:t>
            </a:r>
            <a:r>
              <a:rPr lang="pt-BR" dirty="0"/>
              <a:t>&gt;&lt;/</a:t>
            </a:r>
            <a:r>
              <a:rPr lang="pt-BR" dirty="0" err="1"/>
              <a:t>head</a:t>
            </a:r>
            <a:r>
              <a:rPr lang="pt-BR" dirty="0"/>
              <a:t>&gt;.</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pt-BR" dirty="0"/>
              <a:t>Como pode ver, esta forma é muito utilizada</a:t>
            </a:r>
            <a:endParaRPr dirty="0"/>
          </a:p>
          <a:p>
            <a:pPr marL="0" lvl="0" indent="0" algn="l" rtl="0">
              <a:spcBef>
                <a:spcPts val="1000"/>
              </a:spcBef>
              <a:spcAft>
                <a:spcPts val="0"/>
              </a:spcAft>
              <a:buNone/>
            </a:pPr>
            <a:r>
              <a:rPr lang="pt-BR" dirty="0"/>
              <a:t>em projetos pequenos como exercícios de </a:t>
            </a:r>
            <a:endParaRPr dirty="0"/>
          </a:p>
          <a:p>
            <a:pPr marL="0" lvl="0" indent="0" algn="l" rtl="0">
              <a:spcBef>
                <a:spcPts val="1000"/>
              </a:spcBef>
              <a:spcAft>
                <a:spcPts val="0"/>
              </a:spcAft>
              <a:buNone/>
            </a:pPr>
            <a:r>
              <a:rPr lang="pt-BR" dirty="0"/>
              <a:t>lógica ou em algum </a:t>
            </a:r>
            <a:r>
              <a:rPr lang="pt-BR" dirty="0" err="1"/>
              <a:t>mini-projeto</a:t>
            </a:r>
            <a:r>
              <a:rPr lang="pt-BR" dirty="0"/>
              <a:t> para testar</a:t>
            </a:r>
            <a:endParaRPr dirty="0"/>
          </a:p>
          <a:p>
            <a:pPr marL="0" lvl="0" indent="0" algn="l" rtl="0">
              <a:spcBef>
                <a:spcPts val="1000"/>
              </a:spcBef>
              <a:spcAft>
                <a:spcPts val="0"/>
              </a:spcAft>
              <a:buNone/>
            </a:pPr>
            <a:r>
              <a:rPr lang="pt-BR" dirty="0"/>
              <a:t>alguma funcionalidade.</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pt-BR" dirty="0"/>
              <a:t>No entanto, quando o projeto é muito grande,</a:t>
            </a:r>
            <a:endParaRPr dirty="0"/>
          </a:p>
          <a:p>
            <a:pPr marL="0" lvl="0" indent="0" algn="l" rtl="0">
              <a:spcBef>
                <a:spcPts val="1000"/>
              </a:spcBef>
              <a:spcAft>
                <a:spcPts val="0"/>
              </a:spcAft>
              <a:buNone/>
            </a:pPr>
            <a:r>
              <a:rPr lang="pt-BR" dirty="0"/>
              <a:t>esta forma dificulta muito a visualização e viagem pelo código.</a:t>
            </a:r>
            <a:endParaRPr dirty="0"/>
          </a:p>
        </p:txBody>
      </p:sp>
      <p:pic>
        <p:nvPicPr>
          <p:cNvPr id="981" name="Google Shape;981;g1dbf450f329_1_124"/>
          <p:cNvPicPr preferRelativeResize="0"/>
          <p:nvPr/>
        </p:nvPicPr>
        <p:blipFill>
          <a:blip r:embed="rId3">
            <a:alphaModFix/>
          </a:blip>
          <a:stretch>
            <a:fillRect/>
          </a:stretch>
        </p:blipFill>
        <p:spPr>
          <a:xfrm>
            <a:off x="6718513" y="2209275"/>
            <a:ext cx="5294375" cy="262365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g1dbf450f329_1_13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CSS Externo</a:t>
            </a:r>
            <a:endParaRPr/>
          </a:p>
        </p:txBody>
      </p:sp>
      <p:sp>
        <p:nvSpPr>
          <p:cNvPr id="987" name="Google Shape;987;g1dbf450f329_1_130"/>
          <p:cNvSpPr txBox="1">
            <a:spLocks noGrp="1"/>
          </p:cNvSpPr>
          <p:nvPr>
            <p:ph type="body" idx="1"/>
          </p:nvPr>
        </p:nvSpPr>
        <p:spPr>
          <a:xfrm>
            <a:off x="1103312" y="1366887"/>
            <a:ext cx="10029744" cy="4881531"/>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A ultima forma, e a mais recomendada, se deve ao fato de você </a:t>
            </a:r>
            <a:r>
              <a:rPr lang="pt-BR" dirty="0" err="1"/>
              <a:t>âncorar</a:t>
            </a:r>
            <a:r>
              <a:rPr lang="pt-BR" dirty="0"/>
              <a:t> o arquivo com a extensão </a:t>
            </a:r>
            <a:r>
              <a:rPr lang="pt-BR" b="1" dirty="0"/>
              <a:t>.</a:t>
            </a:r>
            <a:r>
              <a:rPr lang="pt-BR" b="1" dirty="0" err="1"/>
              <a:t>css</a:t>
            </a:r>
            <a:r>
              <a:rPr lang="pt-BR" dirty="0"/>
              <a:t> </a:t>
            </a:r>
            <a:r>
              <a:rPr lang="pt-BR" dirty="0" err="1"/>
              <a:t>atráves</a:t>
            </a:r>
            <a:r>
              <a:rPr lang="pt-BR" dirty="0"/>
              <a:t> do atributo ‘</a:t>
            </a:r>
            <a:r>
              <a:rPr lang="pt-BR" dirty="0" err="1"/>
              <a:t>href</a:t>
            </a:r>
            <a:r>
              <a:rPr lang="pt-BR" dirty="0"/>
              <a:t>’ da </a:t>
            </a:r>
            <a:r>
              <a:rPr lang="pt-BR" dirty="0" err="1"/>
              <a:t>tag</a:t>
            </a:r>
            <a:r>
              <a:rPr lang="pt-BR" dirty="0"/>
              <a:t> &lt;link&gt;.</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lang="pt-BR" dirty="0"/>
          </a:p>
          <a:p>
            <a:pPr marL="0" lvl="0" indent="0" algn="l" rtl="0">
              <a:spcBef>
                <a:spcPts val="1000"/>
              </a:spcBef>
              <a:spcAft>
                <a:spcPts val="0"/>
              </a:spcAft>
              <a:buNone/>
            </a:pPr>
            <a:endParaRPr dirty="0"/>
          </a:p>
          <a:p>
            <a:pPr marL="0" lvl="0" indent="0" algn="l" rtl="0">
              <a:spcBef>
                <a:spcPts val="1000"/>
              </a:spcBef>
              <a:spcAft>
                <a:spcPts val="0"/>
              </a:spcAft>
              <a:buNone/>
            </a:pPr>
            <a:r>
              <a:rPr lang="pt-BR" dirty="0"/>
              <a:t>Assim, você consegue estar trabalhando em um arquivo que é independente do HTML, então caso você o perca, seu HTML estará seguro, e vice-versa. Além disso, ele não possui o problema de visualização de código a longo prazo, e também inclui diversas outras vantagens ao contrário dos outros 2 jeitos.</a:t>
            </a:r>
            <a:endParaRPr dirty="0"/>
          </a:p>
        </p:txBody>
      </p:sp>
      <p:pic>
        <p:nvPicPr>
          <p:cNvPr id="988" name="Google Shape;988;g1dbf450f329_1_130"/>
          <p:cNvPicPr preferRelativeResize="0"/>
          <p:nvPr/>
        </p:nvPicPr>
        <p:blipFill>
          <a:blip r:embed="rId3">
            <a:alphaModFix/>
          </a:blip>
          <a:stretch>
            <a:fillRect/>
          </a:stretch>
        </p:blipFill>
        <p:spPr>
          <a:xfrm>
            <a:off x="2843717" y="2767287"/>
            <a:ext cx="5839025" cy="6399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g1dbf450f329_1_14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Comentários no CSS</a:t>
            </a:r>
            <a:endParaRPr/>
          </a:p>
        </p:txBody>
      </p:sp>
      <p:sp>
        <p:nvSpPr>
          <p:cNvPr id="994" name="Google Shape;994;g1dbf450f329_1_141"/>
          <p:cNvSpPr txBox="1">
            <a:spLocks noGrp="1"/>
          </p:cNvSpPr>
          <p:nvPr>
            <p:ph type="body" idx="1"/>
          </p:nvPr>
        </p:nvSpPr>
        <p:spPr>
          <a:xfrm>
            <a:off x="1103311" y="1234911"/>
            <a:ext cx="10067451" cy="5013507"/>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Assim como no </a:t>
            </a:r>
            <a:r>
              <a:rPr lang="pt-BR" dirty="0" err="1"/>
              <a:t>HTMl</a:t>
            </a:r>
            <a:r>
              <a:rPr lang="pt-BR" dirty="0"/>
              <a:t>, toda linguagem possui uma forma de aplicar comentários. Um dos motivos é que não só eles ajudam na visualização do código, como também podem estar guiando e auxiliando a entender o código de outra pessoa. É uma prática excelente estar comentando o passo a passo de seu código.</a:t>
            </a:r>
            <a:endParaRPr dirty="0"/>
          </a:p>
          <a:p>
            <a:pPr marL="0" lvl="0" indent="0" algn="l" rtl="0">
              <a:spcBef>
                <a:spcPts val="1000"/>
              </a:spcBef>
              <a:spcAft>
                <a:spcPts val="0"/>
              </a:spcAft>
              <a:buNone/>
            </a:pPr>
            <a:r>
              <a:rPr lang="pt-BR" dirty="0"/>
              <a:t>Os comentários no CSS são diferentes do HTML, enquanto nele os comentários são feitos dessa forma: &lt;!-- … –&gt;, e comentarão tudo que estiver dentro dessas flechas, o do CSS basicamente é uma barra e um asterisco. Outra vantagem desse comentário que ele pode comentar mais de uma linha. Por exemplo:</a:t>
            </a:r>
            <a:endParaRPr dirty="0"/>
          </a:p>
          <a:p>
            <a:pPr marL="0" lvl="0" indent="0" algn="l" rtl="0">
              <a:spcBef>
                <a:spcPts val="1000"/>
              </a:spcBef>
              <a:spcAft>
                <a:spcPts val="0"/>
              </a:spcAft>
              <a:buNone/>
            </a:pPr>
            <a:r>
              <a:rPr lang="pt-BR" dirty="0"/>
              <a:t>/* Primeiro comentário</a:t>
            </a:r>
            <a:endParaRPr dirty="0"/>
          </a:p>
          <a:p>
            <a:pPr marL="0" lvl="0" indent="0" algn="l" rtl="0">
              <a:spcBef>
                <a:spcPts val="1000"/>
              </a:spcBef>
              <a:spcAft>
                <a:spcPts val="0"/>
              </a:spcAft>
              <a:buNone/>
            </a:pPr>
            <a:r>
              <a:rPr lang="pt-BR" dirty="0"/>
              <a:t>   feito em CSS*/</a:t>
            </a:r>
            <a:endParaRPr dirty="0"/>
          </a:p>
        </p:txBody>
      </p:sp>
      <p:pic>
        <p:nvPicPr>
          <p:cNvPr id="995" name="Google Shape;995;g1dbf450f329_1_141"/>
          <p:cNvPicPr preferRelativeResize="0"/>
          <p:nvPr/>
        </p:nvPicPr>
        <p:blipFill>
          <a:blip r:embed="rId3">
            <a:alphaModFix/>
          </a:blip>
          <a:stretch>
            <a:fillRect/>
          </a:stretch>
        </p:blipFill>
        <p:spPr>
          <a:xfrm>
            <a:off x="5447936" y="4933909"/>
            <a:ext cx="4602875" cy="124104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g1dbf8454d84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Propriedades em CSS</a:t>
            </a:r>
            <a:endParaRPr/>
          </a:p>
        </p:txBody>
      </p:sp>
      <p:sp>
        <p:nvSpPr>
          <p:cNvPr id="1001" name="Google Shape;1001;g1dbf8454d84_0_0"/>
          <p:cNvSpPr txBox="1">
            <a:spLocks noGrp="1"/>
          </p:cNvSpPr>
          <p:nvPr>
            <p:ph type="body" idx="1"/>
          </p:nvPr>
        </p:nvSpPr>
        <p:spPr>
          <a:xfrm>
            <a:off x="1103311" y="1414021"/>
            <a:ext cx="10255987" cy="4834397"/>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lang="pt-BR" dirty="0"/>
          </a:p>
          <a:p>
            <a:pPr marL="0" lvl="0" indent="0" algn="l" rtl="0">
              <a:spcBef>
                <a:spcPts val="1000"/>
              </a:spcBef>
              <a:spcAft>
                <a:spcPts val="0"/>
              </a:spcAft>
              <a:buNone/>
            </a:pPr>
            <a:endParaRPr lang="pt-BR" dirty="0"/>
          </a:p>
          <a:p>
            <a:pPr marL="0" lvl="0" indent="0" algn="l" rtl="0">
              <a:spcBef>
                <a:spcPts val="1000"/>
              </a:spcBef>
              <a:spcAft>
                <a:spcPts val="0"/>
              </a:spcAft>
              <a:buNone/>
            </a:pPr>
            <a:endParaRPr lang="pt-BR" dirty="0"/>
          </a:p>
          <a:p>
            <a:pPr marL="0" lvl="0" indent="0" algn="l" rtl="0">
              <a:spcBef>
                <a:spcPts val="1000"/>
              </a:spcBef>
              <a:spcAft>
                <a:spcPts val="0"/>
              </a:spcAft>
              <a:buNone/>
            </a:pPr>
            <a:r>
              <a:rPr lang="pt-BR" dirty="0"/>
              <a:t>Nos slides posteriores a esse você não só aprenderá o que cada propriedade faz, como também quais valores podem ser recebidos por diferentes propriedades.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Definições</a:t>
            </a:r>
            <a:br>
              <a:rPr lang="pt-BR"/>
            </a:br>
            <a:br>
              <a:rPr lang="pt-BR"/>
            </a:br>
            <a:r>
              <a:rPr lang="pt-BR"/>
              <a:t>UI Design</a:t>
            </a:r>
            <a:br>
              <a:rPr lang="pt-BR"/>
            </a:br>
            <a:br>
              <a:rPr lang="pt-BR"/>
            </a:br>
            <a:r>
              <a:rPr lang="pt-BR" sz="2400"/>
              <a:t>Conhecida como Design de Interface do Usuário, a UI nos mostra de qual a maneira o usuário deverá interagir, seja em um dispositivo, aplicativo, site, software.</a:t>
            </a:r>
            <a:br>
              <a:rPr lang="pt-BR" sz="2400"/>
            </a:br>
            <a:br>
              <a:rPr lang="pt-BR" sz="2400"/>
            </a:br>
            <a:r>
              <a:rPr lang="pt-BR" sz="2400"/>
              <a:t>Para acessar uma tela importante do aplicativo, o usuário apertará um botão, certo? Este botão está bem visível e destacado dos demais elementos do layout?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g1dbf8454d84_0_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endParaRPr/>
          </a:p>
        </p:txBody>
      </p:sp>
      <p:sp>
        <p:nvSpPr>
          <p:cNvPr id="1007" name="Google Shape;1007;g1dbf8454d84_0_5"/>
          <p:cNvSpPr txBox="1">
            <a:spLocks noGrp="1"/>
          </p:cNvSpPr>
          <p:nvPr>
            <p:ph type="body" idx="1"/>
          </p:nvPr>
        </p:nvSpPr>
        <p:spPr>
          <a:xfrm>
            <a:off x="1103312" y="1348033"/>
            <a:ext cx="10039170" cy="4900385"/>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Esta propriedade é usada para definir ou alterar o plano de fundo, tanto em sua página, como em elementos HTML.</a:t>
            </a:r>
            <a:endParaRPr dirty="0"/>
          </a:p>
          <a:p>
            <a:pPr marL="0" lvl="0" indent="0" algn="l" rtl="0">
              <a:spcBef>
                <a:spcPts val="1000"/>
              </a:spcBef>
              <a:spcAft>
                <a:spcPts val="0"/>
              </a:spcAft>
              <a:buNone/>
            </a:pPr>
            <a:r>
              <a:rPr lang="pt-BR" dirty="0"/>
              <a:t>Existem 5 tipos de propriedade background, sendo elas:</a:t>
            </a:r>
            <a:endParaRPr dirty="0"/>
          </a:p>
          <a:p>
            <a:pPr marL="0" lvl="0" indent="0" algn="l" rtl="0">
              <a:spcBef>
                <a:spcPts val="1000"/>
              </a:spcBef>
              <a:spcAft>
                <a:spcPts val="0"/>
              </a:spcAft>
              <a:buNone/>
            </a:pPr>
            <a:endParaRPr dirty="0"/>
          </a:p>
          <a:p>
            <a:pPr marL="457200" lvl="0" indent="-320040" algn="l" rtl="0">
              <a:lnSpc>
                <a:spcPct val="150000"/>
              </a:lnSpc>
              <a:spcBef>
                <a:spcPts val="1000"/>
              </a:spcBef>
              <a:spcAft>
                <a:spcPts val="0"/>
              </a:spcAft>
              <a:buSzPts val="1440"/>
              <a:buChar char="►"/>
            </a:pPr>
            <a:r>
              <a:rPr lang="pt-BR" dirty="0"/>
              <a:t>background-color.</a:t>
            </a:r>
            <a:endParaRPr dirty="0"/>
          </a:p>
          <a:p>
            <a:pPr marL="457200" lvl="0" indent="-320040" algn="l" rtl="0">
              <a:lnSpc>
                <a:spcPct val="150000"/>
              </a:lnSpc>
              <a:spcBef>
                <a:spcPts val="0"/>
              </a:spcBef>
              <a:spcAft>
                <a:spcPts val="0"/>
              </a:spcAft>
              <a:buSzPts val="1440"/>
              <a:buChar char="►"/>
            </a:pPr>
            <a:r>
              <a:rPr lang="pt-BR" dirty="0"/>
              <a:t>background-</a:t>
            </a:r>
            <a:r>
              <a:rPr lang="pt-BR" dirty="0" err="1"/>
              <a:t>image</a:t>
            </a:r>
            <a:r>
              <a:rPr lang="pt-BR" dirty="0"/>
              <a:t>.</a:t>
            </a:r>
            <a:endParaRPr dirty="0"/>
          </a:p>
          <a:p>
            <a:pPr marL="457200" lvl="0" indent="-320040" algn="l" rtl="0">
              <a:lnSpc>
                <a:spcPct val="150000"/>
              </a:lnSpc>
              <a:spcBef>
                <a:spcPts val="0"/>
              </a:spcBef>
              <a:spcAft>
                <a:spcPts val="0"/>
              </a:spcAft>
              <a:buSzPts val="1440"/>
              <a:buChar char="►"/>
            </a:pPr>
            <a:r>
              <a:rPr lang="pt-BR" dirty="0"/>
              <a:t>background-</a:t>
            </a:r>
            <a:r>
              <a:rPr lang="pt-BR" dirty="0" err="1"/>
              <a:t>repeat</a:t>
            </a:r>
            <a:r>
              <a:rPr lang="pt-BR" dirty="0"/>
              <a:t>.</a:t>
            </a:r>
            <a:endParaRPr dirty="0"/>
          </a:p>
          <a:p>
            <a:pPr marL="457200" lvl="0" indent="-320040" algn="l" rtl="0">
              <a:lnSpc>
                <a:spcPct val="150000"/>
              </a:lnSpc>
              <a:spcBef>
                <a:spcPts val="0"/>
              </a:spcBef>
              <a:spcAft>
                <a:spcPts val="0"/>
              </a:spcAft>
              <a:buSzPts val="1440"/>
              <a:buChar char="►"/>
            </a:pPr>
            <a:r>
              <a:rPr lang="pt-BR" dirty="0"/>
              <a:t>background-</a:t>
            </a:r>
            <a:r>
              <a:rPr lang="pt-BR" dirty="0" err="1"/>
              <a:t>attatchment</a:t>
            </a:r>
            <a:r>
              <a:rPr lang="pt-BR" dirty="0"/>
              <a:t>.</a:t>
            </a:r>
            <a:endParaRPr dirty="0"/>
          </a:p>
          <a:p>
            <a:pPr marL="457200" lvl="0" indent="-320040" algn="l" rtl="0">
              <a:lnSpc>
                <a:spcPct val="150000"/>
              </a:lnSpc>
              <a:spcBef>
                <a:spcPts val="0"/>
              </a:spcBef>
              <a:spcAft>
                <a:spcPts val="0"/>
              </a:spcAft>
              <a:buSzPts val="1440"/>
              <a:buChar char="►"/>
            </a:pPr>
            <a:r>
              <a:rPr lang="pt-BR" dirty="0"/>
              <a:t>background-position.</a:t>
            </a:r>
            <a:endParaRPr dirty="0"/>
          </a:p>
          <a:p>
            <a:pPr marL="457200" lvl="0" indent="-320040" algn="l" rtl="0">
              <a:lnSpc>
                <a:spcPct val="150000"/>
              </a:lnSpc>
              <a:spcBef>
                <a:spcPts val="0"/>
              </a:spcBef>
              <a:spcAft>
                <a:spcPts val="0"/>
              </a:spcAft>
              <a:buSzPts val="1440"/>
              <a:buChar char="►"/>
            </a:pPr>
            <a:r>
              <a:rPr lang="pt-BR" dirty="0"/>
              <a:t>background-clip.</a:t>
            </a:r>
            <a:endParaRP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g1dbf8454d84_0_1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a:t>
            </a:r>
            <a:endParaRPr/>
          </a:p>
          <a:p>
            <a:pPr marL="0" lvl="0" indent="0" algn="l" rtl="0">
              <a:spcBef>
                <a:spcPts val="0"/>
              </a:spcBef>
              <a:spcAft>
                <a:spcPts val="0"/>
              </a:spcAft>
              <a:buNone/>
            </a:pPr>
            <a:r>
              <a:rPr lang="pt-BR"/>
              <a:t>background-color: nomes;</a:t>
            </a:r>
            <a:endParaRPr/>
          </a:p>
        </p:txBody>
      </p:sp>
      <p:sp>
        <p:nvSpPr>
          <p:cNvPr id="1013" name="Google Shape;1013;g1dbf8454d84_0_10"/>
          <p:cNvSpPr txBox="1">
            <a:spLocks noGrp="1"/>
          </p:cNvSpPr>
          <p:nvPr>
            <p:ph type="body" idx="1"/>
          </p:nvPr>
        </p:nvSpPr>
        <p:spPr>
          <a:xfrm>
            <a:off x="735291" y="1853117"/>
            <a:ext cx="10916239" cy="4734667"/>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A propriedade background-color, serve literalmente para definir a cor de fundo não só do site, como também em elementos HTML como parágrafos h1, h2, etc.</a:t>
            </a:r>
            <a:endParaRPr dirty="0"/>
          </a:p>
          <a:p>
            <a:pPr marL="0" lvl="0" indent="0" algn="l" rtl="0">
              <a:spcBef>
                <a:spcPts val="1000"/>
              </a:spcBef>
              <a:spcAft>
                <a:spcPts val="0"/>
              </a:spcAft>
              <a:buNone/>
            </a:pPr>
            <a:r>
              <a:rPr lang="pt-BR" dirty="0"/>
              <a:t>Esta propriedade pode receber 3 tipos de valores diferentes, o primeiro sendo nomes, o HTML5 disponibiliza uma vasta quantidade de nomes de cores para estar estilizando.</a:t>
            </a:r>
          </a:p>
          <a:p>
            <a:pPr marL="0" lvl="0" indent="0" algn="l" rtl="0">
              <a:spcBef>
                <a:spcPts val="1000"/>
              </a:spcBef>
              <a:spcAft>
                <a:spcPts val="0"/>
              </a:spcAft>
              <a:buNone/>
            </a:pPr>
            <a:endParaRPr dirty="0"/>
          </a:p>
          <a:p>
            <a:pPr marL="0" lvl="0" indent="0" algn="l" rtl="0">
              <a:spcBef>
                <a:spcPts val="1000"/>
              </a:spcBef>
              <a:spcAft>
                <a:spcPts val="0"/>
              </a:spcAft>
              <a:buNone/>
            </a:pPr>
            <a:r>
              <a:rPr lang="pt-BR" dirty="0"/>
              <a:t>Como pode ver na imagem, os elementos h2 e parágrafos vão passar a terem  uma cor de fundo azul. Existem vários outros nomes como </a:t>
            </a:r>
            <a:r>
              <a:rPr lang="pt-BR" dirty="0" err="1"/>
              <a:t>red</a:t>
            </a:r>
            <a:r>
              <a:rPr lang="pt-BR" dirty="0"/>
              <a:t>(vermelho), </a:t>
            </a:r>
            <a:r>
              <a:rPr lang="pt-BR" dirty="0" err="1"/>
              <a:t>black</a:t>
            </a:r>
            <a:r>
              <a:rPr lang="pt-BR" dirty="0"/>
              <a:t>(preto), </a:t>
            </a:r>
            <a:r>
              <a:rPr lang="pt-BR" dirty="0" err="1"/>
              <a:t>white</a:t>
            </a:r>
            <a:r>
              <a:rPr lang="pt-BR" dirty="0"/>
              <a:t>(branco), </a:t>
            </a:r>
            <a:r>
              <a:rPr lang="pt-BR" dirty="0" err="1"/>
              <a:t>orange</a:t>
            </a:r>
            <a:r>
              <a:rPr lang="pt-BR" dirty="0"/>
              <a:t>(laranja), </a:t>
            </a:r>
            <a:r>
              <a:rPr lang="pt-BR" dirty="0" err="1"/>
              <a:t>brown</a:t>
            </a:r>
            <a:r>
              <a:rPr lang="pt-BR" dirty="0"/>
              <a:t>(marrom), </a:t>
            </a:r>
            <a:r>
              <a:rPr lang="pt-BR" dirty="0" err="1"/>
              <a:t>purple</a:t>
            </a:r>
            <a:r>
              <a:rPr lang="pt-BR" dirty="0"/>
              <a:t>(roxo), etc.</a:t>
            </a:r>
            <a:endParaRPr dirty="0"/>
          </a:p>
          <a:p>
            <a:pPr marL="0" lvl="0" indent="0" algn="l" rtl="0">
              <a:spcBef>
                <a:spcPts val="0"/>
              </a:spcBef>
              <a:spcAft>
                <a:spcPts val="0"/>
              </a:spcAft>
              <a:buNone/>
            </a:pPr>
            <a:endParaRPr dirty="0"/>
          </a:p>
        </p:txBody>
      </p:sp>
      <p:pic>
        <p:nvPicPr>
          <p:cNvPr id="1014" name="Google Shape;1014;g1dbf8454d84_0_10"/>
          <p:cNvPicPr preferRelativeResize="0"/>
          <p:nvPr/>
        </p:nvPicPr>
        <p:blipFill>
          <a:blip r:embed="rId3">
            <a:alphaModFix/>
          </a:blip>
          <a:stretch>
            <a:fillRect/>
          </a:stretch>
        </p:blipFill>
        <p:spPr>
          <a:xfrm>
            <a:off x="3484527" y="5004883"/>
            <a:ext cx="4151185" cy="12293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g1dbf8454d84_0_1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Propriedade </a:t>
            </a:r>
            <a:r>
              <a:rPr lang="pt-BR" b="1" dirty="0"/>
              <a:t>background</a:t>
            </a:r>
            <a:r>
              <a:rPr lang="pt-BR" dirty="0"/>
              <a:t>:</a:t>
            </a:r>
            <a:endParaRPr dirty="0"/>
          </a:p>
          <a:p>
            <a:pPr marL="0" lvl="0" indent="0" algn="l" rtl="0">
              <a:spcBef>
                <a:spcPts val="0"/>
              </a:spcBef>
              <a:spcAft>
                <a:spcPts val="0"/>
              </a:spcAft>
              <a:buNone/>
            </a:pPr>
            <a:r>
              <a:rPr lang="pt-BR" dirty="0"/>
              <a:t>background-color: RGB(0, 0, 0);</a:t>
            </a:r>
            <a:endParaRPr dirty="0"/>
          </a:p>
        </p:txBody>
      </p:sp>
      <p:sp>
        <p:nvSpPr>
          <p:cNvPr id="1020" name="Google Shape;1020;g1dbf8454d84_0_16"/>
          <p:cNvSpPr txBox="1">
            <a:spLocks noGrp="1"/>
          </p:cNvSpPr>
          <p:nvPr>
            <p:ph type="body" idx="1"/>
          </p:nvPr>
        </p:nvSpPr>
        <p:spPr>
          <a:xfrm>
            <a:off x="1103299" y="1677971"/>
            <a:ext cx="10229225" cy="5180055"/>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O valor RGB consegue estar alterando 3 cores, sendo elas </a:t>
            </a:r>
            <a:r>
              <a:rPr lang="pt-BR" dirty="0" err="1"/>
              <a:t>Red</a:t>
            </a:r>
            <a:r>
              <a:rPr lang="pt-BR" dirty="0"/>
              <a:t>(vermelho), Green(verde) e Blue(azul). É possível estar mudando o valor de cada cor com um número de 1 a 255, por exemplo: </a:t>
            </a:r>
            <a:endParaRPr dirty="0"/>
          </a:p>
          <a:p>
            <a:pPr marL="0" lvl="0" indent="0" algn="l" rtl="0">
              <a:spcBef>
                <a:spcPts val="1000"/>
              </a:spcBef>
              <a:spcAft>
                <a:spcPts val="0"/>
              </a:spcAft>
              <a:buNone/>
            </a:pPr>
            <a:r>
              <a:rPr lang="pt-BR" dirty="0"/>
              <a:t>Ela possui uma variedade de cores extremamente alta se comparar com as cores por nomes.</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pt-BR" dirty="0"/>
              <a:t>No entanto, uma desvantagem de usar esse estilo de cor, é que pelo comprimento dele ser extenso, ele pode acabar fazendo seu site consumir mais memória do computador. Para isso surgiu o 3º jeito.</a:t>
            </a:r>
            <a:endParaRPr dirty="0"/>
          </a:p>
        </p:txBody>
      </p:sp>
      <p:pic>
        <p:nvPicPr>
          <p:cNvPr id="1021" name="Google Shape;1021;g1dbf8454d84_0_16"/>
          <p:cNvPicPr preferRelativeResize="0"/>
          <p:nvPr/>
        </p:nvPicPr>
        <p:blipFill>
          <a:blip r:embed="rId3">
            <a:alphaModFix/>
          </a:blip>
          <a:stretch>
            <a:fillRect/>
          </a:stretch>
        </p:blipFill>
        <p:spPr>
          <a:xfrm>
            <a:off x="859475" y="3898600"/>
            <a:ext cx="6392450" cy="1540350"/>
          </a:xfrm>
          <a:prstGeom prst="rect">
            <a:avLst/>
          </a:prstGeom>
          <a:noFill/>
          <a:ln>
            <a:noFill/>
          </a:ln>
        </p:spPr>
      </p:pic>
      <p:pic>
        <p:nvPicPr>
          <p:cNvPr id="1022" name="Google Shape;1022;g1dbf8454d84_0_16"/>
          <p:cNvPicPr preferRelativeResize="0"/>
          <p:nvPr/>
        </p:nvPicPr>
        <p:blipFill>
          <a:blip r:embed="rId4">
            <a:alphaModFix/>
          </a:blip>
          <a:stretch>
            <a:fillRect/>
          </a:stretch>
        </p:blipFill>
        <p:spPr>
          <a:xfrm>
            <a:off x="7395175" y="4252888"/>
            <a:ext cx="3867700" cy="8317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g1dbf86a8e40_0_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a:t>
            </a:r>
            <a:endParaRPr/>
          </a:p>
          <a:p>
            <a:pPr marL="0" lvl="0" indent="0" algn="l" rtl="0">
              <a:spcBef>
                <a:spcPts val="0"/>
              </a:spcBef>
              <a:spcAft>
                <a:spcPts val="0"/>
              </a:spcAft>
              <a:buNone/>
            </a:pPr>
            <a:r>
              <a:rPr lang="pt-BR"/>
              <a:t>background-color: #hexadecimal;</a:t>
            </a:r>
            <a:endParaRPr/>
          </a:p>
        </p:txBody>
      </p:sp>
      <p:sp>
        <p:nvSpPr>
          <p:cNvPr id="1028" name="Google Shape;1028;g1dbf86a8e40_0_2"/>
          <p:cNvSpPr txBox="1">
            <a:spLocks noGrp="1"/>
          </p:cNvSpPr>
          <p:nvPr>
            <p:ph type="body" idx="1"/>
          </p:nvPr>
        </p:nvSpPr>
        <p:spPr>
          <a:xfrm>
            <a:off x="1103311" y="1753386"/>
            <a:ext cx="9548977" cy="4495032"/>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O sistema de cores hexadecimal, serviu como uma mão na roda, pois ele consegue disponibilizar a mesma variedade de cores que o sistema RGB, e acumula muito menos espaço no navegador. Sua </a:t>
            </a:r>
            <a:r>
              <a:rPr lang="pt-BR" dirty="0" err="1"/>
              <a:t>syntax</a:t>
            </a:r>
            <a:r>
              <a:rPr lang="pt-BR" dirty="0"/>
              <a:t> é acompanhada de um # no começo, logo após possui 6 caracteres podendo ser números e letras(números indo de 0 a 9, e letras indo de A até F, que ocupa o valor mais alto), cada 2 caracteres são divididos entre 3 cores, por exemplo: </a:t>
            </a:r>
            <a:endParaRPr dirty="0"/>
          </a:p>
        </p:txBody>
      </p:sp>
      <p:pic>
        <p:nvPicPr>
          <p:cNvPr id="1029" name="Google Shape;1029;g1dbf86a8e40_0_2"/>
          <p:cNvPicPr preferRelativeResize="0"/>
          <p:nvPr/>
        </p:nvPicPr>
        <p:blipFill>
          <a:blip r:embed="rId3">
            <a:alphaModFix/>
          </a:blip>
          <a:stretch>
            <a:fillRect/>
          </a:stretch>
        </p:blipFill>
        <p:spPr>
          <a:xfrm>
            <a:off x="3039879" y="3953717"/>
            <a:ext cx="5224275" cy="1265675"/>
          </a:xfrm>
          <a:prstGeom prst="rect">
            <a:avLst/>
          </a:prstGeom>
          <a:noFill/>
          <a:ln>
            <a:noFill/>
          </a:ln>
        </p:spPr>
      </p:pic>
      <p:pic>
        <p:nvPicPr>
          <p:cNvPr id="1030" name="Google Shape;1030;g1dbf86a8e40_0_2"/>
          <p:cNvPicPr preferRelativeResize="0"/>
          <p:nvPr/>
        </p:nvPicPr>
        <p:blipFill>
          <a:blip r:embed="rId4">
            <a:alphaModFix/>
          </a:blip>
          <a:stretch>
            <a:fillRect/>
          </a:stretch>
        </p:blipFill>
        <p:spPr>
          <a:xfrm>
            <a:off x="2964468" y="5653030"/>
            <a:ext cx="5224275" cy="97869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g1dbf86a8e40_0_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Mais sobre o sistema hexadecimal</a:t>
            </a:r>
            <a:endParaRPr/>
          </a:p>
        </p:txBody>
      </p:sp>
      <p:sp>
        <p:nvSpPr>
          <p:cNvPr id="1036" name="Google Shape;1036;g1dbf86a8e40_0_9"/>
          <p:cNvSpPr txBox="1">
            <a:spLocks noGrp="1"/>
          </p:cNvSpPr>
          <p:nvPr>
            <p:ph type="body" idx="1"/>
          </p:nvPr>
        </p:nvSpPr>
        <p:spPr>
          <a:xfrm>
            <a:off x="1103312" y="1432874"/>
            <a:ext cx="10039170" cy="4815544"/>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Como dito anteriormente, cada cor do RGB (</a:t>
            </a:r>
            <a:r>
              <a:rPr lang="pt-BR" dirty="0" err="1"/>
              <a:t>red</a:t>
            </a:r>
            <a:r>
              <a:rPr lang="pt-BR" dirty="0"/>
              <a:t>, </a:t>
            </a:r>
            <a:r>
              <a:rPr lang="pt-BR" dirty="0" err="1"/>
              <a:t>green</a:t>
            </a:r>
            <a:r>
              <a:rPr lang="pt-BR" dirty="0"/>
              <a:t>, blue) é representada a cada 2 caracteres do hexadecimal. Um exemplo para facilitar o entendimento.</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pt-BR" dirty="0"/>
              <a:t>Assim sendo, caso coloque o código: #0000ff, </a:t>
            </a:r>
          </a:p>
          <a:p>
            <a:pPr marL="0" lvl="0" indent="0" algn="l" rtl="0">
              <a:spcBef>
                <a:spcPts val="1000"/>
              </a:spcBef>
              <a:spcAft>
                <a:spcPts val="0"/>
              </a:spcAft>
              <a:buNone/>
            </a:pPr>
            <a:r>
              <a:rPr lang="pt-BR" dirty="0"/>
              <a:t>a cor a ser adicionada será o azul.</a:t>
            </a:r>
            <a:endParaRPr dirty="0"/>
          </a:p>
          <a:p>
            <a:pPr marL="0" lvl="0" indent="0" algn="l" rtl="0">
              <a:lnSpc>
                <a:spcPct val="100000"/>
              </a:lnSpc>
              <a:spcBef>
                <a:spcPts val="1000"/>
              </a:spcBef>
              <a:spcAft>
                <a:spcPts val="0"/>
              </a:spcAft>
              <a:buNone/>
            </a:pPr>
            <a:endParaRPr dirty="0"/>
          </a:p>
          <a:p>
            <a:pPr marL="0" lvl="0" indent="0" algn="l" rtl="0">
              <a:lnSpc>
                <a:spcPct val="100000"/>
              </a:lnSpc>
              <a:spcBef>
                <a:spcPts val="1000"/>
              </a:spcBef>
              <a:spcAft>
                <a:spcPts val="0"/>
              </a:spcAft>
              <a:buNone/>
            </a:pPr>
            <a:r>
              <a:rPr lang="pt-BR" dirty="0"/>
              <a:t>Dessa forma, a quantidade de caracteres deste código foi diminuída em muito se comparado com o RGB, mas acharam uma forma de diminuir ainda mais o peso do site.</a:t>
            </a:r>
            <a:endParaRPr dirty="0"/>
          </a:p>
        </p:txBody>
      </p:sp>
      <p:pic>
        <p:nvPicPr>
          <p:cNvPr id="1037" name="Google Shape;1037;g1dbf86a8e40_0_9"/>
          <p:cNvPicPr preferRelativeResize="0"/>
          <p:nvPr/>
        </p:nvPicPr>
        <p:blipFill>
          <a:blip r:embed="rId3">
            <a:alphaModFix/>
          </a:blip>
          <a:stretch>
            <a:fillRect/>
          </a:stretch>
        </p:blipFill>
        <p:spPr>
          <a:xfrm>
            <a:off x="7731921" y="2833274"/>
            <a:ext cx="2470150" cy="13247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1dbf86a8e40_0_1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Abreviação do hexadecimal</a:t>
            </a:r>
            <a:endParaRPr/>
          </a:p>
        </p:txBody>
      </p:sp>
      <p:sp>
        <p:nvSpPr>
          <p:cNvPr id="1043" name="Google Shape;1043;g1dbf86a8e40_0_15"/>
          <p:cNvSpPr txBox="1">
            <a:spLocks noGrp="1"/>
          </p:cNvSpPr>
          <p:nvPr>
            <p:ph type="body" idx="1"/>
          </p:nvPr>
        </p:nvSpPr>
        <p:spPr>
          <a:xfrm>
            <a:off x="1103312" y="1592619"/>
            <a:ext cx="9916622" cy="4655799"/>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Quando as 3 cores tiverem caracteres iguais, por exemplo: #ffbb33;</a:t>
            </a:r>
            <a:endParaRPr dirty="0"/>
          </a:p>
          <a:p>
            <a:pPr marL="0" lvl="0" indent="0" algn="l" rtl="0">
              <a:spcBef>
                <a:spcPts val="1000"/>
              </a:spcBef>
              <a:spcAft>
                <a:spcPts val="0"/>
              </a:spcAft>
              <a:buNone/>
            </a:pPr>
            <a:r>
              <a:rPr lang="pt-BR" dirty="0"/>
              <a:t>pode ser abreviado para #fb3, da mesma forma, se sua cor for o código #ffffff (branco), pode abreviá-lo para #fff</a:t>
            </a:r>
            <a:endParaRPr dirty="0"/>
          </a:p>
          <a:p>
            <a:pPr marL="0" lvl="0" indent="0" algn="l" rtl="0">
              <a:spcBef>
                <a:spcPts val="1000"/>
              </a:spcBef>
              <a:spcAft>
                <a:spcPts val="0"/>
              </a:spcAft>
              <a:buNone/>
            </a:pPr>
            <a:r>
              <a:rPr lang="pt-BR" dirty="0"/>
              <a:t>e assim consumir ainda menos espaço dentro do computador.</a:t>
            </a:r>
            <a:endParaRPr dirty="0"/>
          </a:p>
        </p:txBody>
      </p:sp>
      <p:pic>
        <p:nvPicPr>
          <p:cNvPr id="1044" name="Google Shape;1044;g1dbf86a8e40_0_15"/>
          <p:cNvPicPr preferRelativeResize="0"/>
          <p:nvPr/>
        </p:nvPicPr>
        <p:blipFill>
          <a:blip r:embed="rId3">
            <a:alphaModFix/>
          </a:blip>
          <a:stretch>
            <a:fillRect/>
          </a:stretch>
        </p:blipFill>
        <p:spPr>
          <a:xfrm>
            <a:off x="3145047" y="3513227"/>
            <a:ext cx="5084553" cy="1491656"/>
          </a:xfrm>
          <a:prstGeom prst="rect">
            <a:avLst/>
          </a:prstGeom>
          <a:noFill/>
          <a:ln>
            <a:noFill/>
          </a:ln>
        </p:spPr>
      </p:pic>
      <p:pic>
        <p:nvPicPr>
          <p:cNvPr id="1045" name="Google Shape;1045;g1dbf86a8e40_0_15"/>
          <p:cNvPicPr preferRelativeResize="0"/>
          <p:nvPr/>
        </p:nvPicPr>
        <p:blipFill>
          <a:blip r:embed="rId4">
            <a:alphaModFix/>
          </a:blip>
          <a:stretch>
            <a:fillRect/>
          </a:stretch>
        </p:blipFill>
        <p:spPr>
          <a:xfrm>
            <a:off x="3248742" y="5224844"/>
            <a:ext cx="4980858" cy="1345638"/>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1dbf86a8e40_0_2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a:t>
            </a:r>
            <a:endParaRPr/>
          </a:p>
          <a:p>
            <a:pPr marL="0" lvl="0" indent="0" algn="l" rtl="0">
              <a:spcBef>
                <a:spcPts val="0"/>
              </a:spcBef>
              <a:spcAft>
                <a:spcPts val="0"/>
              </a:spcAft>
              <a:buNone/>
            </a:pPr>
            <a:r>
              <a:rPr lang="pt-BR"/>
              <a:t>background-image</a:t>
            </a:r>
            <a:endParaRPr/>
          </a:p>
        </p:txBody>
      </p:sp>
      <p:sp>
        <p:nvSpPr>
          <p:cNvPr id="1051" name="Google Shape;1051;g1dbf86a8e40_0_22"/>
          <p:cNvSpPr txBox="1">
            <a:spLocks noGrp="1"/>
          </p:cNvSpPr>
          <p:nvPr>
            <p:ph type="body" idx="1"/>
          </p:nvPr>
        </p:nvSpPr>
        <p:spPr>
          <a:xfrm>
            <a:off x="1103312" y="1753386"/>
            <a:ext cx="9985388" cy="4495032"/>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dirty="0"/>
              <a:t>A propriedade background-</a:t>
            </a:r>
            <a:r>
              <a:rPr lang="pt-BR" dirty="0" err="1"/>
              <a:t>image</a:t>
            </a:r>
            <a:r>
              <a:rPr lang="pt-BR" dirty="0"/>
              <a:t>, serve justamente para definir uma imagem de fundo, normalmente para o body, mas também pode ser utilizado em elementos. Para usar essa propriedade, será ancorado a imagem no atributo URL() dentro de aspas simples ou dupla. Por exemplo:</a:t>
            </a:r>
            <a:endParaRPr dirty="0"/>
          </a:p>
          <a:p>
            <a:pPr marL="0" lvl="0" indent="0" algn="l" rtl="0">
              <a:spcBef>
                <a:spcPts val="1000"/>
              </a:spcBef>
              <a:spcAft>
                <a:spcPts val="0"/>
              </a:spcAft>
              <a:buNone/>
            </a:pPr>
            <a:r>
              <a:rPr lang="pt-BR" dirty="0"/>
              <a:t> </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lang="pt-BR" dirty="0"/>
          </a:p>
          <a:p>
            <a:pPr marL="0" lvl="0" indent="0" algn="l" rtl="0">
              <a:spcBef>
                <a:spcPts val="1000"/>
              </a:spcBef>
              <a:spcAft>
                <a:spcPts val="0"/>
              </a:spcAft>
              <a:buNone/>
            </a:pPr>
            <a:r>
              <a:rPr lang="pt-BR" dirty="0"/>
              <a:t>Lembrando que essa propriedade só irá funcionar se o caminho da imagem estiver entre ‘’(aspas simples) ou “”(aspas duplas) dentro da URL, no entanto, deve ter reparado que aconteceu um pequeno problema ao usar essa propriedade.</a:t>
            </a:r>
            <a:endParaRPr dirty="0"/>
          </a:p>
        </p:txBody>
      </p:sp>
      <p:pic>
        <p:nvPicPr>
          <p:cNvPr id="1052" name="Google Shape;1052;g1dbf86a8e40_0_22"/>
          <p:cNvPicPr preferRelativeResize="0"/>
          <p:nvPr/>
        </p:nvPicPr>
        <p:blipFill>
          <a:blip r:embed="rId3">
            <a:alphaModFix/>
          </a:blip>
          <a:stretch>
            <a:fillRect/>
          </a:stretch>
        </p:blipFill>
        <p:spPr>
          <a:xfrm>
            <a:off x="3686245" y="3238928"/>
            <a:ext cx="4647050" cy="130479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g1dbf86a8e40_0_2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a:t>
            </a:r>
            <a:endParaRPr/>
          </a:p>
          <a:p>
            <a:pPr marL="0" lvl="0" indent="0" algn="l" rtl="0">
              <a:spcBef>
                <a:spcPts val="0"/>
              </a:spcBef>
              <a:spcAft>
                <a:spcPts val="0"/>
              </a:spcAft>
              <a:buNone/>
            </a:pPr>
            <a:r>
              <a:rPr lang="pt-BR"/>
              <a:t>background-repeat</a:t>
            </a:r>
            <a:endParaRPr/>
          </a:p>
        </p:txBody>
      </p:sp>
      <p:sp>
        <p:nvSpPr>
          <p:cNvPr id="1058" name="Google Shape;1058;g1dbf86a8e40_0_28"/>
          <p:cNvSpPr txBox="1">
            <a:spLocks noGrp="1"/>
          </p:cNvSpPr>
          <p:nvPr>
            <p:ph type="body" idx="1"/>
          </p:nvPr>
        </p:nvSpPr>
        <p:spPr>
          <a:xfrm>
            <a:off x="772997" y="1853118"/>
            <a:ext cx="10545103" cy="4395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Caso você tenha colocado uma imagem pequena de fundo no seu site, deve ter reparado que ela ficou assim:</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pt-BR" dirty="0"/>
              <a:t>Isto aconteceu porque o background-</a:t>
            </a:r>
            <a:r>
              <a:rPr lang="pt-BR" dirty="0" err="1"/>
              <a:t>image</a:t>
            </a:r>
            <a:endParaRPr dirty="0"/>
          </a:p>
          <a:p>
            <a:pPr marL="0" lvl="0" indent="0" algn="l" rtl="0">
              <a:spcBef>
                <a:spcPts val="1000"/>
              </a:spcBef>
              <a:spcAft>
                <a:spcPts val="0"/>
              </a:spcAft>
              <a:buNone/>
            </a:pPr>
            <a:r>
              <a:rPr lang="pt-BR" dirty="0"/>
              <a:t>está configurado para ficar se repetindo,</a:t>
            </a:r>
            <a:endParaRPr dirty="0"/>
          </a:p>
          <a:p>
            <a:pPr marL="0" lvl="0" indent="0" algn="l" rtl="0">
              <a:spcBef>
                <a:spcPts val="1000"/>
              </a:spcBef>
              <a:spcAft>
                <a:spcPts val="0"/>
              </a:spcAft>
              <a:buNone/>
            </a:pPr>
            <a:r>
              <a:rPr lang="pt-BR" dirty="0"/>
              <a:t>tanto verticalmente quanto horizontalmente.</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pt-BR" dirty="0"/>
              <a:t>Para isso foi criado o background-</a:t>
            </a:r>
            <a:r>
              <a:rPr lang="pt-BR" dirty="0" err="1"/>
              <a:t>repeat</a:t>
            </a:r>
            <a:r>
              <a:rPr lang="pt-BR" dirty="0"/>
              <a:t>, para controlar a forma que o background fica se repetindo. Esta propriedade possui 4 tipos de valores, sendo eles (</a:t>
            </a:r>
            <a:r>
              <a:rPr lang="pt-BR" dirty="0" err="1"/>
              <a:t>repeat</a:t>
            </a:r>
            <a:r>
              <a:rPr lang="pt-BR" dirty="0"/>
              <a:t>, </a:t>
            </a:r>
            <a:r>
              <a:rPr lang="pt-BR" dirty="0" err="1"/>
              <a:t>repeat</a:t>
            </a:r>
            <a:r>
              <a:rPr lang="pt-BR" dirty="0"/>
              <a:t>-x, </a:t>
            </a:r>
            <a:r>
              <a:rPr lang="pt-BR" dirty="0" err="1"/>
              <a:t>repeat</a:t>
            </a:r>
            <a:r>
              <a:rPr lang="pt-BR" dirty="0"/>
              <a:t>-y, no-</a:t>
            </a:r>
            <a:r>
              <a:rPr lang="pt-BR" dirty="0" err="1"/>
              <a:t>repeat</a:t>
            </a:r>
            <a:r>
              <a:rPr lang="pt-BR" dirty="0"/>
              <a:t>). </a:t>
            </a:r>
            <a:endParaRPr dirty="0"/>
          </a:p>
          <a:p>
            <a:pPr marL="0" lvl="0" indent="0" algn="l" rtl="0">
              <a:spcBef>
                <a:spcPts val="1000"/>
              </a:spcBef>
              <a:spcAft>
                <a:spcPts val="0"/>
              </a:spcAft>
              <a:buNone/>
            </a:pPr>
            <a:endParaRPr dirty="0"/>
          </a:p>
        </p:txBody>
      </p:sp>
      <p:pic>
        <p:nvPicPr>
          <p:cNvPr id="1059" name="Google Shape;1059;g1dbf86a8e40_0_28"/>
          <p:cNvPicPr preferRelativeResize="0"/>
          <p:nvPr/>
        </p:nvPicPr>
        <p:blipFill>
          <a:blip r:embed="rId3">
            <a:alphaModFix/>
          </a:blip>
          <a:stretch>
            <a:fillRect/>
          </a:stretch>
        </p:blipFill>
        <p:spPr>
          <a:xfrm>
            <a:off x="6787805" y="2627411"/>
            <a:ext cx="4162651" cy="198644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1dbf86a8e40_0_4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a:t>
            </a:r>
            <a:endParaRPr/>
          </a:p>
          <a:p>
            <a:pPr marL="0" lvl="0" indent="0" algn="l" rtl="0">
              <a:spcBef>
                <a:spcPts val="0"/>
              </a:spcBef>
              <a:spcAft>
                <a:spcPts val="0"/>
              </a:spcAft>
              <a:buNone/>
            </a:pPr>
            <a:r>
              <a:rPr lang="pt-BR"/>
              <a:t>background-repeat</a:t>
            </a:r>
            <a:endParaRPr/>
          </a:p>
        </p:txBody>
      </p:sp>
      <p:sp>
        <p:nvSpPr>
          <p:cNvPr id="1065" name="Google Shape;1065;g1dbf86a8e40_0_44"/>
          <p:cNvSpPr txBox="1">
            <a:spLocks noGrp="1"/>
          </p:cNvSpPr>
          <p:nvPr>
            <p:ph type="body" idx="1"/>
          </p:nvPr>
        </p:nvSpPr>
        <p:spPr>
          <a:xfrm>
            <a:off x="645211" y="1781666"/>
            <a:ext cx="9658285" cy="4466752"/>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Usando exemplos práticos, assim funcionam os valores da propriedade background-</a:t>
            </a:r>
            <a:r>
              <a:rPr lang="pt-BR" dirty="0" err="1"/>
              <a:t>repeat</a:t>
            </a:r>
            <a:r>
              <a:rPr lang="pt-BR" dirty="0"/>
              <a:t>:</a:t>
            </a:r>
            <a:endParaRPr dirty="0"/>
          </a:p>
          <a:p>
            <a:pPr marL="457200" lvl="0" indent="-320040" algn="l" rtl="0">
              <a:spcBef>
                <a:spcPts val="1000"/>
              </a:spcBef>
              <a:spcAft>
                <a:spcPts val="0"/>
              </a:spcAft>
              <a:buSzPts val="1440"/>
              <a:buChar char="►"/>
            </a:pPr>
            <a:r>
              <a:rPr lang="pt-BR" dirty="0" err="1"/>
              <a:t>repeat</a:t>
            </a:r>
            <a:r>
              <a:rPr lang="pt-BR" dirty="0"/>
              <a:t> =                                                 =</a:t>
            </a:r>
            <a:endParaRPr dirty="0"/>
          </a:p>
          <a:p>
            <a:pPr marL="457200" lvl="0" indent="0" algn="l" rtl="0">
              <a:spcBef>
                <a:spcPts val="1000"/>
              </a:spcBef>
              <a:spcAft>
                <a:spcPts val="0"/>
              </a:spcAft>
              <a:buNone/>
            </a:pPr>
            <a:endParaRPr dirty="0"/>
          </a:p>
          <a:p>
            <a:pPr marL="457200" lvl="0" indent="-320040" algn="l" rtl="0">
              <a:spcBef>
                <a:spcPts val="1000"/>
              </a:spcBef>
              <a:spcAft>
                <a:spcPts val="0"/>
              </a:spcAft>
              <a:buSzPts val="1440"/>
              <a:buChar char="►"/>
            </a:pPr>
            <a:r>
              <a:rPr lang="pt-BR" dirty="0" err="1"/>
              <a:t>repeat</a:t>
            </a:r>
            <a:r>
              <a:rPr lang="pt-BR" dirty="0"/>
              <a:t>-x =                                             =  </a:t>
            </a:r>
            <a:endParaRPr dirty="0"/>
          </a:p>
          <a:p>
            <a:pPr marL="457200" lvl="0" indent="0" algn="l" rtl="0">
              <a:spcBef>
                <a:spcPts val="1000"/>
              </a:spcBef>
              <a:spcAft>
                <a:spcPts val="0"/>
              </a:spcAft>
              <a:buNone/>
            </a:pPr>
            <a:endParaRPr dirty="0"/>
          </a:p>
          <a:p>
            <a:pPr marL="457200" lvl="0" indent="-320040" algn="l" rtl="0">
              <a:spcBef>
                <a:spcPts val="1000"/>
              </a:spcBef>
              <a:spcAft>
                <a:spcPts val="0"/>
              </a:spcAft>
              <a:buSzPts val="1440"/>
              <a:buChar char="►"/>
            </a:pPr>
            <a:r>
              <a:rPr lang="pt-BR" dirty="0" err="1"/>
              <a:t>repeat</a:t>
            </a:r>
            <a:r>
              <a:rPr lang="pt-BR" dirty="0"/>
              <a:t>-y =                                             = </a:t>
            </a:r>
            <a:endParaRPr dirty="0"/>
          </a:p>
          <a:p>
            <a:pPr marL="457200" lvl="0" indent="0" algn="l" rtl="0">
              <a:spcBef>
                <a:spcPts val="1000"/>
              </a:spcBef>
              <a:spcAft>
                <a:spcPts val="0"/>
              </a:spcAft>
              <a:buNone/>
            </a:pPr>
            <a:endParaRPr dirty="0"/>
          </a:p>
          <a:p>
            <a:pPr marL="457200" lvl="0" indent="-320040" algn="l" rtl="0">
              <a:spcBef>
                <a:spcPts val="1000"/>
              </a:spcBef>
              <a:spcAft>
                <a:spcPts val="0"/>
              </a:spcAft>
              <a:buSzPts val="1440"/>
              <a:buChar char="►"/>
            </a:pPr>
            <a:r>
              <a:rPr lang="pt-BR" dirty="0"/>
              <a:t>no-</a:t>
            </a:r>
            <a:r>
              <a:rPr lang="pt-BR" dirty="0" err="1"/>
              <a:t>repeat</a:t>
            </a:r>
            <a:r>
              <a:rPr lang="pt-BR" dirty="0"/>
              <a:t> =                                           =       </a:t>
            </a:r>
            <a:endParaRPr dirty="0"/>
          </a:p>
        </p:txBody>
      </p:sp>
      <p:pic>
        <p:nvPicPr>
          <p:cNvPr id="1066" name="Google Shape;1066;g1dbf86a8e40_0_44"/>
          <p:cNvPicPr preferRelativeResize="0"/>
          <p:nvPr/>
        </p:nvPicPr>
        <p:blipFill>
          <a:blip r:embed="rId3">
            <a:alphaModFix/>
          </a:blip>
          <a:stretch>
            <a:fillRect/>
          </a:stretch>
        </p:blipFill>
        <p:spPr>
          <a:xfrm>
            <a:off x="6428325" y="2617637"/>
            <a:ext cx="1467076" cy="700101"/>
          </a:xfrm>
          <a:prstGeom prst="rect">
            <a:avLst/>
          </a:prstGeom>
          <a:noFill/>
          <a:ln>
            <a:noFill/>
          </a:ln>
        </p:spPr>
      </p:pic>
      <p:pic>
        <p:nvPicPr>
          <p:cNvPr id="1067" name="Google Shape;1067;g1dbf86a8e40_0_44"/>
          <p:cNvPicPr preferRelativeResize="0"/>
          <p:nvPr/>
        </p:nvPicPr>
        <p:blipFill>
          <a:blip r:embed="rId4">
            <a:alphaModFix/>
          </a:blip>
          <a:stretch>
            <a:fillRect/>
          </a:stretch>
        </p:blipFill>
        <p:spPr>
          <a:xfrm>
            <a:off x="2899017" y="2795575"/>
            <a:ext cx="3207550" cy="344225"/>
          </a:xfrm>
          <a:prstGeom prst="rect">
            <a:avLst/>
          </a:prstGeom>
          <a:noFill/>
          <a:ln>
            <a:noFill/>
          </a:ln>
        </p:spPr>
      </p:pic>
      <p:pic>
        <p:nvPicPr>
          <p:cNvPr id="1068" name="Google Shape;1068;g1dbf86a8e40_0_44"/>
          <p:cNvPicPr preferRelativeResize="0"/>
          <p:nvPr/>
        </p:nvPicPr>
        <p:blipFill>
          <a:blip r:embed="rId5">
            <a:alphaModFix/>
          </a:blip>
          <a:stretch>
            <a:fillRect/>
          </a:stretch>
        </p:blipFill>
        <p:spPr>
          <a:xfrm>
            <a:off x="3126950" y="3748125"/>
            <a:ext cx="2867625" cy="273725"/>
          </a:xfrm>
          <a:prstGeom prst="rect">
            <a:avLst/>
          </a:prstGeom>
          <a:noFill/>
          <a:ln>
            <a:noFill/>
          </a:ln>
        </p:spPr>
      </p:pic>
      <p:pic>
        <p:nvPicPr>
          <p:cNvPr id="1069" name="Google Shape;1069;g1dbf86a8e40_0_44"/>
          <p:cNvPicPr preferRelativeResize="0"/>
          <p:nvPr/>
        </p:nvPicPr>
        <p:blipFill>
          <a:blip r:embed="rId6">
            <a:alphaModFix/>
          </a:blip>
          <a:stretch>
            <a:fillRect/>
          </a:stretch>
        </p:blipFill>
        <p:spPr>
          <a:xfrm>
            <a:off x="6428325" y="3528850"/>
            <a:ext cx="1451221" cy="700125"/>
          </a:xfrm>
          <a:prstGeom prst="rect">
            <a:avLst/>
          </a:prstGeom>
          <a:noFill/>
          <a:ln>
            <a:noFill/>
          </a:ln>
        </p:spPr>
      </p:pic>
      <p:pic>
        <p:nvPicPr>
          <p:cNvPr id="1070" name="Google Shape;1070;g1dbf86a8e40_0_44"/>
          <p:cNvPicPr preferRelativeResize="0"/>
          <p:nvPr/>
        </p:nvPicPr>
        <p:blipFill>
          <a:blip r:embed="rId7">
            <a:alphaModFix/>
          </a:blip>
          <a:stretch>
            <a:fillRect/>
          </a:stretch>
        </p:blipFill>
        <p:spPr>
          <a:xfrm>
            <a:off x="3126950" y="4630176"/>
            <a:ext cx="2799460" cy="273725"/>
          </a:xfrm>
          <a:prstGeom prst="rect">
            <a:avLst/>
          </a:prstGeom>
          <a:noFill/>
          <a:ln>
            <a:noFill/>
          </a:ln>
        </p:spPr>
      </p:pic>
      <p:pic>
        <p:nvPicPr>
          <p:cNvPr id="1071" name="Google Shape;1071;g1dbf86a8e40_0_44"/>
          <p:cNvPicPr preferRelativeResize="0"/>
          <p:nvPr/>
        </p:nvPicPr>
        <p:blipFill>
          <a:blip r:embed="rId8">
            <a:alphaModFix/>
          </a:blip>
          <a:stretch>
            <a:fillRect/>
          </a:stretch>
        </p:blipFill>
        <p:spPr>
          <a:xfrm>
            <a:off x="6428325" y="4440075"/>
            <a:ext cx="1467074" cy="702375"/>
          </a:xfrm>
          <a:prstGeom prst="rect">
            <a:avLst/>
          </a:prstGeom>
          <a:noFill/>
          <a:ln>
            <a:noFill/>
          </a:ln>
        </p:spPr>
      </p:pic>
      <p:pic>
        <p:nvPicPr>
          <p:cNvPr id="1072" name="Google Shape;1072;g1dbf86a8e40_0_44"/>
          <p:cNvPicPr preferRelativeResize="0"/>
          <p:nvPr/>
        </p:nvPicPr>
        <p:blipFill>
          <a:blip r:embed="rId9">
            <a:alphaModFix/>
          </a:blip>
          <a:stretch>
            <a:fillRect/>
          </a:stretch>
        </p:blipFill>
        <p:spPr>
          <a:xfrm>
            <a:off x="3230925" y="5436027"/>
            <a:ext cx="2799450" cy="221009"/>
          </a:xfrm>
          <a:prstGeom prst="rect">
            <a:avLst/>
          </a:prstGeom>
          <a:noFill/>
          <a:ln>
            <a:noFill/>
          </a:ln>
        </p:spPr>
      </p:pic>
      <p:pic>
        <p:nvPicPr>
          <p:cNvPr id="1073" name="Google Shape;1073;g1dbf86a8e40_0_44"/>
          <p:cNvPicPr preferRelativeResize="0"/>
          <p:nvPr/>
        </p:nvPicPr>
        <p:blipFill>
          <a:blip r:embed="rId10">
            <a:alphaModFix/>
          </a:blip>
          <a:stretch>
            <a:fillRect/>
          </a:stretch>
        </p:blipFill>
        <p:spPr>
          <a:xfrm>
            <a:off x="6432800" y="5353550"/>
            <a:ext cx="1458133" cy="70237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1dbf86a8e40_0_5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a:t>
            </a:r>
            <a:endParaRPr/>
          </a:p>
          <a:p>
            <a:pPr marL="0" lvl="0" indent="0" algn="l" rtl="0">
              <a:spcBef>
                <a:spcPts val="0"/>
              </a:spcBef>
              <a:spcAft>
                <a:spcPts val="0"/>
              </a:spcAft>
              <a:buNone/>
            </a:pPr>
            <a:r>
              <a:rPr lang="pt-BR"/>
              <a:t>background-attachment</a:t>
            </a:r>
            <a:endParaRPr/>
          </a:p>
        </p:txBody>
      </p:sp>
      <p:sp>
        <p:nvSpPr>
          <p:cNvPr id="1079" name="Google Shape;1079;g1dbf86a8e40_0_57"/>
          <p:cNvSpPr txBox="1">
            <a:spLocks noGrp="1"/>
          </p:cNvSpPr>
          <p:nvPr>
            <p:ph type="body" idx="1"/>
          </p:nvPr>
        </p:nvSpPr>
        <p:spPr>
          <a:xfrm>
            <a:off x="725863" y="1853118"/>
            <a:ext cx="10378911" cy="4395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Esta propriedade permite definir se a imagem do background-</a:t>
            </a:r>
            <a:r>
              <a:rPr lang="pt-BR" dirty="0" err="1"/>
              <a:t>image</a:t>
            </a:r>
            <a:r>
              <a:rPr lang="pt-BR" dirty="0"/>
              <a:t> irá rolar junto com a página ou se ela ficará em uma posição fixa. Lembra daqueles anúncios chatos que não saiam da mesma posição nem quando rolava a tela? então, é possível fazer isto com este background.</a:t>
            </a:r>
            <a:endParaRPr dirty="0"/>
          </a:p>
          <a:p>
            <a:pPr marL="0" lvl="0" indent="0" algn="l" rtl="0">
              <a:spcBef>
                <a:spcPts val="1000"/>
              </a:spcBef>
              <a:spcAft>
                <a:spcPts val="0"/>
              </a:spcAft>
              <a:buNone/>
            </a:pPr>
            <a:r>
              <a:rPr lang="pt-BR" dirty="0"/>
              <a:t>Ele possui dois valores, sendo:</a:t>
            </a:r>
          </a:p>
          <a:p>
            <a:pPr marL="0" lvl="0" indent="0" algn="l" rtl="0">
              <a:spcBef>
                <a:spcPts val="1000"/>
              </a:spcBef>
              <a:spcAft>
                <a:spcPts val="0"/>
              </a:spcAft>
              <a:buNone/>
            </a:pPr>
            <a:endParaRPr dirty="0"/>
          </a:p>
          <a:p>
            <a:pPr marL="457200" lvl="0" indent="-320040" algn="l" rtl="0">
              <a:spcBef>
                <a:spcPts val="1000"/>
              </a:spcBef>
              <a:spcAft>
                <a:spcPts val="0"/>
              </a:spcAft>
              <a:buSzPts val="1440"/>
              <a:buChar char="►"/>
            </a:pPr>
            <a:r>
              <a:rPr lang="pt-BR" dirty="0" err="1"/>
              <a:t>fixed</a:t>
            </a:r>
            <a:r>
              <a:rPr lang="pt-BR" dirty="0"/>
              <a:t> = Define que a imagem ficará fixa mesmo rolando a tela</a:t>
            </a:r>
            <a:endParaRPr dirty="0"/>
          </a:p>
          <a:p>
            <a:pPr marL="457200" lvl="0" indent="-320040" algn="l" rtl="0">
              <a:spcBef>
                <a:spcPts val="0"/>
              </a:spcBef>
              <a:spcAft>
                <a:spcPts val="0"/>
              </a:spcAft>
              <a:buSzPts val="1440"/>
              <a:buChar char="►"/>
            </a:pPr>
            <a:r>
              <a:rPr lang="pt-BR" dirty="0"/>
              <a:t>scroll = Define que a imagem role junto com o conteúdo da tela.</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Definições</a:t>
            </a:r>
            <a:br>
              <a:rPr lang="pt-BR"/>
            </a:br>
            <a:br>
              <a:rPr lang="pt-BR"/>
            </a:br>
            <a:r>
              <a:rPr lang="pt-BR"/>
              <a:t>UX Design</a:t>
            </a:r>
            <a:br>
              <a:rPr lang="pt-BR"/>
            </a:br>
            <a:br>
              <a:rPr lang="pt-BR"/>
            </a:br>
            <a:r>
              <a:rPr lang="pt-BR" sz="2400"/>
              <a:t>User Experience Design é a experiência do usuário no uso de um sistema e/ou plataforma. Seria o famoso “como meu cliente se sente usando meu produto/serviço”.</a:t>
            </a:r>
            <a:br>
              <a:rPr lang="pt-BR" sz="2400"/>
            </a:br>
            <a:br>
              <a:rPr lang="pt-BR" sz="2400"/>
            </a:br>
            <a:r>
              <a:rPr lang="pt-BR" sz="2400"/>
              <a:t>Enquanto a UI projeta o sistema proporcionando que o usuário interaja da melhor maneira possível, a UX é a própria vivência do usuário sobre o que ele está utilizando.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1dbf86a8e40_0_6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 </a:t>
            </a:r>
            <a:endParaRPr/>
          </a:p>
          <a:p>
            <a:pPr marL="0" lvl="0" indent="0" algn="l" rtl="0">
              <a:spcBef>
                <a:spcPts val="0"/>
              </a:spcBef>
              <a:spcAft>
                <a:spcPts val="0"/>
              </a:spcAft>
              <a:buNone/>
            </a:pPr>
            <a:r>
              <a:rPr lang="pt-BR"/>
              <a:t>background-position:</a:t>
            </a:r>
            <a:endParaRPr/>
          </a:p>
        </p:txBody>
      </p:sp>
      <p:sp>
        <p:nvSpPr>
          <p:cNvPr id="1085" name="Google Shape;1085;g1dbf86a8e40_0_62"/>
          <p:cNvSpPr txBox="1">
            <a:spLocks noGrp="1"/>
          </p:cNvSpPr>
          <p:nvPr>
            <p:ph type="body" idx="1"/>
          </p:nvPr>
        </p:nvSpPr>
        <p:spPr>
          <a:xfrm>
            <a:off x="645212" y="1853118"/>
            <a:ext cx="10497270" cy="4395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Esta propriedade define a posição em que a imagem de fundo ficará, ele recebe dois tipos de valores, o primeiro sendo horizontal (</a:t>
            </a:r>
            <a:r>
              <a:rPr lang="pt-BR" dirty="0" err="1"/>
              <a:t>left</a:t>
            </a:r>
            <a:r>
              <a:rPr lang="pt-BR" dirty="0"/>
              <a:t>, center e </a:t>
            </a:r>
            <a:r>
              <a:rPr lang="pt-BR" dirty="0" err="1"/>
              <a:t>right</a:t>
            </a:r>
            <a:r>
              <a:rPr lang="pt-BR" dirty="0"/>
              <a:t>) e o segundo sendo vertical (top, center e </a:t>
            </a:r>
            <a:r>
              <a:rPr lang="pt-BR" dirty="0" err="1"/>
              <a:t>bottom</a:t>
            </a:r>
            <a:r>
              <a:rPr lang="pt-BR" dirty="0"/>
              <a:t>).</a:t>
            </a:r>
            <a:endParaRPr dirty="0"/>
          </a:p>
          <a:p>
            <a:pPr marL="0" lvl="0" indent="0" algn="l" rtl="0">
              <a:spcBef>
                <a:spcPts val="1000"/>
              </a:spcBef>
              <a:spcAft>
                <a:spcPts val="0"/>
              </a:spcAft>
              <a:buNone/>
            </a:pPr>
            <a:r>
              <a:rPr lang="pt-BR" dirty="0"/>
              <a:t>Caso informe apenas um desses valores, automaticamente o outro valor será dado como ‘center’.</a:t>
            </a:r>
            <a:endParaRPr dirty="0"/>
          </a:p>
          <a:p>
            <a:pPr marL="0" lvl="0" indent="0" algn="l" rtl="0">
              <a:spcBef>
                <a:spcPts val="1000"/>
              </a:spcBef>
              <a:spcAft>
                <a:spcPts val="0"/>
              </a:spcAft>
              <a:buNone/>
            </a:pPr>
            <a:endParaRPr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g1dbf86a8e40_0_6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Exemplos de background-position</a:t>
            </a:r>
            <a:endParaRPr/>
          </a:p>
        </p:txBody>
      </p:sp>
      <p:pic>
        <p:nvPicPr>
          <p:cNvPr id="1092" name="Google Shape;1092;g1dbf86a8e40_0_67"/>
          <p:cNvPicPr preferRelativeResize="0"/>
          <p:nvPr/>
        </p:nvPicPr>
        <p:blipFill>
          <a:blip r:embed="rId3">
            <a:alphaModFix/>
          </a:blip>
          <a:stretch>
            <a:fillRect/>
          </a:stretch>
        </p:blipFill>
        <p:spPr>
          <a:xfrm>
            <a:off x="1103300" y="1922475"/>
            <a:ext cx="3115275" cy="688525"/>
          </a:xfrm>
          <a:prstGeom prst="rect">
            <a:avLst/>
          </a:prstGeom>
          <a:noFill/>
          <a:ln>
            <a:noFill/>
          </a:ln>
        </p:spPr>
      </p:pic>
      <p:pic>
        <p:nvPicPr>
          <p:cNvPr id="1093" name="Google Shape;1093;g1dbf86a8e40_0_67"/>
          <p:cNvPicPr preferRelativeResize="0"/>
          <p:nvPr/>
        </p:nvPicPr>
        <p:blipFill>
          <a:blip r:embed="rId4">
            <a:alphaModFix/>
          </a:blip>
          <a:stretch>
            <a:fillRect/>
          </a:stretch>
        </p:blipFill>
        <p:spPr>
          <a:xfrm>
            <a:off x="4218575" y="1922474"/>
            <a:ext cx="1444395" cy="688525"/>
          </a:xfrm>
          <a:prstGeom prst="rect">
            <a:avLst/>
          </a:prstGeom>
          <a:noFill/>
          <a:ln>
            <a:noFill/>
          </a:ln>
        </p:spPr>
      </p:pic>
      <p:pic>
        <p:nvPicPr>
          <p:cNvPr id="1094" name="Google Shape;1094;g1dbf86a8e40_0_67"/>
          <p:cNvPicPr preferRelativeResize="0"/>
          <p:nvPr/>
        </p:nvPicPr>
        <p:blipFill>
          <a:blip r:embed="rId5">
            <a:alphaModFix/>
          </a:blip>
          <a:stretch>
            <a:fillRect/>
          </a:stretch>
        </p:blipFill>
        <p:spPr>
          <a:xfrm>
            <a:off x="1103300" y="2832757"/>
            <a:ext cx="3069248" cy="688525"/>
          </a:xfrm>
          <a:prstGeom prst="rect">
            <a:avLst/>
          </a:prstGeom>
          <a:noFill/>
          <a:ln>
            <a:noFill/>
          </a:ln>
        </p:spPr>
      </p:pic>
      <p:pic>
        <p:nvPicPr>
          <p:cNvPr id="1095" name="Google Shape;1095;g1dbf86a8e40_0_67"/>
          <p:cNvPicPr preferRelativeResize="0"/>
          <p:nvPr/>
        </p:nvPicPr>
        <p:blipFill>
          <a:blip r:embed="rId6">
            <a:alphaModFix/>
          </a:blip>
          <a:stretch>
            <a:fillRect/>
          </a:stretch>
        </p:blipFill>
        <p:spPr>
          <a:xfrm>
            <a:off x="4172551" y="2832752"/>
            <a:ext cx="1444399" cy="693907"/>
          </a:xfrm>
          <a:prstGeom prst="rect">
            <a:avLst/>
          </a:prstGeom>
          <a:noFill/>
          <a:ln>
            <a:noFill/>
          </a:ln>
        </p:spPr>
      </p:pic>
      <p:pic>
        <p:nvPicPr>
          <p:cNvPr id="1096" name="Google Shape;1096;g1dbf86a8e40_0_67"/>
          <p:cNvPicPr preferRelativeResize="0"/>
          <p:nvPr/>
        </p:nvPicPr>
        <p:blipFill>
          <a:blip r:embed="rId7">
            <a:alphaModFix/>
          </a:blip>
          <a:stretch>
            <a:fillRect/>
          </a:stretch>
        </p:blipFill>
        <p:spPr>
          <a:xfrm>
            <a:off x="1103300" y="3743034"/>
            <a:ext cx="3069250" cy="683282"/>
          </a:xfrm>
          <a:prstGeom prst="rect">
            <a:avLst/>
          </a:prstGeom>
          <a:noFill/>
          <a:ln>
            <a:noFill/>
          </a:ln>
        </p:spPr>
      </p:pic>
      <p:pic>
        <p:nvPicPr>
          <p:cNvPr id="1097" name="Google Shape;1097;g1dbf86a8e40_0_67"/>
          <p:cNvPicPr preferRelativeResize="0"/>
          <p:nvPr/>
        </p:nvPicPr>
        <p:blipFill>
          <a:blip r:embed="rId8">
            <a:alphaModFix/>
          </a:blip>
          <a:stretch>
            <a:fillRect/>
          </a:stretch>
        </p:blipFill>
        <p:spPr>
          <a:xfrm>
            <a:off x="4172551" y="3738015"/>
            <a:ext cx="1444399" cy="698694"/>
          </a:xfrm>
          <a:prstGeom prst="rect">
            <a:avLst/>
          </a:prstGeom>
          <a:noFill/>
          <a:ln>
            <a:noFill/>
          </a:ln>
        </p:spPr>
      </p:pic>
      <p:pic>
        <p:nvPicPr>
          <p:cNvPr id="1098" name="Google Shape;1098;g1dbf86a8e40_0_67"/>
          <p:cNvPicPr preferRelativeResize="0"/>
          <p:nvPr/>
        </p:nvPicPr>
        <p:blipFill>
          <a:blip r:embed="rId9">
            <a:alphaModFix/>
          </a:blip>
          <a:stretch>
            <a:fillRect/>
          </a:stretch>
        </p:blipFill>
        <p:spPr>
          <a:xfrm>
            <a:off x="1103300" y="4648083"/>
            <a:ext cx="3069250" cy="659299"/>
          </a:xfrm>
          <a:prstGeom prst="rect">
            <a:avLst/>
          </a:prstGeom>
          <a:noFill/>
          <a:ln>
            <a:noFill/>
          </a:ln>
        </p:spPr>
      </p:pic>
      <p:pic>
        <p:nvPicPr>
          <p:cNvPr id="1099" name="Google Shape;1099;g1dbf86a8e40_0_67"/>
          <p:cNvPicPr preferRelativeResize="0"/>
          <p:nvPr/>
        </p:nvPicPr>
        <p:blipFill>
          <a:blip r:embed="rId10">
            <a:alphaModFix/>
          </a:blip>
          <a:stretch>
            <a:fillRect/>
          </a:stretch>
        </p:blipFill>
        <p:spPr>
          <a:xfrm>
            <a:off x="4172552" y="4642874"/>
            <a:ext cx="1444399" cy="695415"/>
          </a:xfrm>
          <a:prstGeom prst="rect">
            <a:avLst/>
          </a:prstGeom>
          <a:noFill/>
          <a:ln>
            <a:noFill/>
          </a:ln>
        </p:spPr>
      </p:pic>
      <p:pic>
        <p:nvPicPr>
          <p:cNvPr id="1100" name="Google Shape;1100;g1dbf86a8e40_0_67"/>
          <p:cNvPicPr preferRelativeResize="0"/>
          <p:nvPr/>
        </p:nvPicPr>
        <p:blipFill>
          <a:blip r:embed="rId11">
            <a:alphaModFix/>
          </a:blip>
          <a:stretch>
            <a:fillRect/>
          </a:stretch>
        </p:blipFill>
        <p:spPr>
          <a:xfrm>
            <a:off x="1103300" y="5529134"/>
            <a:ext cx="3069250" cy="683245"/>
          </a:xfrm>
          <a:prstGeom prst="rect">
            <a:avLst/>
          </a:prstGeom>
          <a:noFill/>
          <a:ln>
            <a:noFill/>
          </a:ln>
        </p:spPr>
      </p:pic>
      <p:pic>
        <p:nvPicPr>
          <p:cNvPr id="1101" name="Google Shape;1101;g1dbf86a8e40_0_67"/>
          <p:cNvPicPr preferRelativeResize="0"/>
          <p:nvPr/>
        </p:nvPicPr>
        <p:blipFill>
          <a:blip r:embed="rId12">
            <a:alphaModFix/>
          </a:blip>
          <a:stretch>
            <a:fillRect/>
          </a:stretch>
        </p:blipFill>
        <p:spPr>
          <a:xfrm>
            <a:off x="4179125" y="5544475"/>
            <a:ext cx="1431258" cy="698701"/>
          </a:xfrm>
          <a:prstGeom prst="rect">
            <a:avLst/>
          </a:prstGeom>
          <a:noFill/>
          <a:ln>
            <a:noFill/>
          </a:ln>
        </p:spPr>
      </p:pic>
      <p:pic>
        <p:nvPicPr>
          <p:cNvPr id="1102" name="Google Shape;1102;g1dbf86a8e40_0_67"/>
          <p:cNvPicPr preferRelativeResize="0"/>
          <p:nvPr/>
        </p:nvPicPr>
        <p:blipFill>
          <a:blip r:embed="rId13">
            <a:alphaModFix/>
          </a:blip>
          <a:stretch>
            <a:fillRect/>
          </a:stretch>
        </p:blipFill>
        <p:spPr>
          <a:xfrm>
            <a:off x="5886675" y="1922482"/>
            <a:ext cx="3102025" cy="659300"/>
          </a:xfrm>
          <a:prstGeom prst="rect">
            <a:avLst/>
          </a:prstGeom>
          <a:noFill/>
          <a:ln>
            <a:noFill/>
          </a:ln>
        </p:spPr>
      </p:pic>
      <p:pic>
        <p:nvPicPr>
          <p:cNvPr id="1103" name="Google Shape;1103;g1dbf86a8e40_0_67"/>
          <p:cNvPicPr preferRelativeResize="0"/>
          <p:nvPr/>
        </p:nvPicPr>
        <p:blipFill>
          <a:blip r:embed="rId14">
            <a:alphaModFix/>
          </a:blip>
          <a:stretch>
            <a:fillRect/>
          </a:stretch>
        </p:blipFill>
        <p:spPr>
          <a:xfrm>
            <a:off x="8988700" y="1922475"/>
            <a:ext cx="1356929" cy="659300"/>
          </a:xfrm>
          <a:prstGeom prst="rect">
            <a:avLst/>
          </a:prstGeom>
          <a:noFill/>
          <a:ln>
            <a:noFill/>
          </a:ln>
        </p:spPr>
      </p:pic>
      <p:pic>
        <p:nvPicPr>
          <p:cNvPr id="1104" name="Google Shape;1104;g1dbf86a8e40_0_67"/>
          <p:cNvPicPr preferRelativeResize="0"/>
          <p:nvPr/>
        </p:nvPicPr>
        <p:blipFill>
          <a:blip r:embed="rId15">
            <a:alphaModFix/>
          </a:blip>
          <a:stretch>
            <a:fillRect/>
          </a:stretch>
        </p:blipFill>
        <p:spPr>
          <a:xfrm>
            <a:off x="5886675" y="2832757"/>
            <a:ext cx="3069250" cy="622272"/>
          </a:xfrm>
          <a:prstGeom prst="rect">
            <a:avLst/>
          </a:prstGeom>
          <a:noFill/>
          <a:ln>
            <a:noFill/>
          </a:ln>
        </p:spPr>
      </p:pic>
      <p:pic>
        <p:nvPicPr>
          <p:cNvPr id="1105" name="Google Shape;1105;g1dbf86a8e40_0_67"/>
          <p:cNvPicPr preferRelativeResize="0"/>
          <p:nvPr/>
        </p:nvPicPr>
        <p:blipFill>
          <a:blip r:embed="rId16">
            <a:alphaModFix/>
          </a:blip>
          <a:stretch>
            <a:fillRect/>
          </a:stretch>
        </p:blipFill>
        <p:spPr>
          <a:xfrm>
            <a:off x="8955925" y="2832750"/>
            <a:ext cx="1356925" cy="658429"/>
          </a:xfrm>
          <a:prstGeom prst="rect">
            <a:avLst/>
          </a:prstGeom>
          <a:noFill/>
          <a:ln>
            <a:noFill/>
          </a:ln>
        </p:spPr>
      </p:pic>
      <p:pic>
        <p:nvPicPr>
          <p:cNvPr id="1106" name="Google Shape;1106;g1dbf86a8e40_0_67"/>
          <p:cNvPicPr preferRelativeResize="0"/>
          <p:nvPr/>
        </p:nvPicPr>
        <p:blipFill>
          <a:blip r:embed="rId17">
            <a:alphaModFix/>
          </a:blip>
          <a:stretch>
            <a:fillRect/>
          </a:stretch>
        </p:blipFill>
        <p:spPr>
          <a:xfrm>
            <a:off x="5886675" y="3706000"/>
            <a:ext cx="3116890" cy="730700"/>
          </a:xfrm>
          <a:prstGeom prst="rect">
            <a:avLst/>
          </a:prstGeom>
          <a:noFill/>
          <a:ln>
            <a:noFill/>
          </a:ln>
        </p:spPr>
      </p:pic>
      <p:pic>
        <p:nvPicPr>
          <p:cNvPr id="1107" name="Google Shape;1107;g1dbf86a8e40_0_67"/>
          <p:cNvPicPr preferRelativeResize="0"/>
          <p:nvPr/>
        </p:nvPicPr>
        <p:blipFill>
          <a:blip r:embed="rId18">
            <a:alphaModFix/>
          </a:blip>
          <a:stretch>
            <a:fillRect/>
          </a:stretch>
        </p:blipFill>
        <p:spPr>
          <a:xfrm>
            <a:off x="9003575" y="3707000"/>
            <a:ext cx="1356924" cy="651885"/>
          </a:xfrm>
          <a:prstGeom prst="rect">
            <a:avLst/>
          </a:prstGeom>
          <a:noFill/>
          <a:ln>
            <a:noFill/>
          </a:ln>
        </p:spPr>
      </p:pic>
      <p:pic>
        <p:nvPicPr>
          <p:cNvPr id="1108" name="Google Shape;1108;g1dbf86a8e40_0_67"/>
          <p:cNvPicPr preferRelativeResize="0"/>
          <p:nvPr/>
        </p:nvPicPr>
        <p:blipFill>
          <a:blip r:embed="rId19">
            <a:alphaModFix/>
          </a:blip>
          <a:stretch>
            <a:fillRect/>
          </a:stretch>
        </p:blipFill>
        <p:spPr>
          <a:xfrm>
            <a:off x="5886675" y="4687682"/>
            <a:ext cx="3069250" cy="603251"/>
          </a:xfrm>
          <a:prstGeom prst="rect">
            <a:avLst/>
          </a:prstGeom>
          <a:noFill/>
          <a:ln>
            <a:noFill/>
          </a:ln>
        </p:spPr>
      </p:pic>
      <p:pic>
        <p:nvPicPr>
          <p:cNvPr id="1109" name="Google Shape;1109;g1dbf86a8e40_0_67"/>
          <p:cNvPicPr preferRelativeResize="0"/>
          <p:nvPr/>
        </p:nvPicPr>
        <p:blipFill>
          <a:blip r:embed="rId20">
            <a:alphaModFix/>
          </a:blip>
          <a:stretch>
            <a:fillRect/>
          </a:stretch>
        </p:blipFill>
        <p:spPr>
          <a:xfrm>
            <a:off x="8959825" y="4687675"/>
            <a:ext cx="1356924" cy="65687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g1dc3835916e_0_4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a:t>
            </a:r>
            <a:endParaRPr/>
          </a:p>
          <a:p>
            <a:pPr marL="0" lvl="0" indent="0" algn="l" rtl="0">
              <a:spcBef>
                <a:spcPts val="0"/>
              </a:spcBef>
              <a:spcAft>
                <a:spcPts val="0"/>
              </a:spcAft>
              <a:buNone/>
            </a:pPr>
            <a:r>
              <a:rPr lang="pt-BR"/>
              <a:t>background-clip</a:t>
            </a:r>
            <a:endParaRPr/>
          </a:p>
        </p:txBody>
      </p:sp>
      <p:sp>
        <p:nvSpPr>
          <p:cNvPr id="1115" name="Google Shape;1115;g1dc3835916e_0_43"/>
          <p:cNvSpPr txBox="1">
            <a:spLocks noGrp="1"/>
          </p:cNvSpPr>
          <p:nvPr>
            <p:ph type="body" idx="1"/>
          </p:nvPr>
        </p:nvSpPr>
        <p:spPr>
          <a:xfrm>
            <a:off x="1103311" y="2052918"/>
            <a:ext cx="10321975"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Esta propriedade limita a área na qual a cor ou a imagem de fundo aparece aplicando uma caixa de recorte. Qualquer coisa fora da caixa será descartada e ficará invisível.</a:t>
            </a:r>
            <a:endParaRPr dirty="0"/>
          </a:p>
          <a:p>
            <a:pPr marL="0" lvl="0" indent="0" algn="l" rtl="0">
              <a:spcBef>
                <a:spcPts val="1000"/>
              </a:spcBef>
              <a:spcAft>
                <a:spcPts val="0"/>
              </a:spcAft>
              <a:buNone/>
            </a:pPr>
            <a:r>
              <a:rPr lang="pt-BR" dirty="0"/>
              <a:t>Os valores que ela pode receber são:</a:t>
            </a:r>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pt-BR" dirty="0"/>
              <a:t>Irei explicar o que cada um significa:</a:t>
            </a:r>
            <a:endParaRPr dirty="0"/>
          </a:p>
          <a:p>
            <a:pPr marL="0" lvl="0" indent="0" algn="l" rtl="0">
              <a:spcBef>
                <a:spcPts val="1000"/>
              </a:spcBef>
              <a:spcAft>
                <a:spcPts val="0"/>
              </a:spcAft>
              <a:buNone/>
            </a:pPr>
            <a:endParaRPr dirty="0"/>
          </a:p>
        </p:txBody>
      </p:sp>
      <p:pic>
        <p:nvPicPr>
          <p:cNvPr id="1116" name="Google Shape;1116;g1dc3835916e_0_43"/>
          <p:cNvPicPr preferRelativeResize="0"/>
          <p:nvPr/>
        </p:nvPicPr>
        <p:blipFill>
          <a:blip r:embed="rId3">
            <a:alphaModFix/>
          </a:blip>
          <a:stretch>
            <a:fillRect/>
          </a:stretch>
        </p:blipFill>
        <p:spPr>
          <a:xfrm>
            <a:off x="1829162" y="3952185"/>
            <a:ext cx="6193047" cy="77064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g1dc3835916e_0_5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Propriedade </a:t>
            </a:r>
            <a:r>
              <a:rPr lang="pt-BR" b="1" dirty="0"/>
              <a:t>background</a:t>
            </a:r>
            <a:r>
              <a:rPr lang="pt-BR" dirty="0"/>
              <a:t>:</a:t>
            </a:r>
            <a:endParaRPr dirty="0"/>
          </a:p>
          <a:p>
            <a:pPr marL="0" lvl="0" indent="0" algn="l" rtl="0">
              <a:spcBef>
                <a:spcPts val="0"/>
              </a:spcBef>
              <a:spcAft>
                <a:spcPts val="0"/>
              </a:spcAft>
              <a:buNone/>
            </a:pPr>
            <a:r>
              <a:rPr lang="pt-BR" dirty="0"/>
              <a:t>background-clip: </a:t>
            </a:r>
            <a:r>
              <a:rPr lang="pt-BR" dirty="0" err="1"/>
              <a:t>padding</a:t>
            </a:r>
            <a:r>
              <a:rPr lang="pt-BR" dirty="0"/>
              <a:t>-box;</a:t>
            </a:r>
            <a:endParaRPr dirty="0"/>
          </a:p>
        </p:txBody>
      </p:sp>
      <p:sp>
        <p:nvSpPr>
          <p:cNvPr id="1122" name="Google Shape;1122;g1dc3835916e_0_57"/>
          <p:cNvSpPr txBox="1">
            <a:spLocks noGrp="1"/>
          </p:cNvSpPr>
          <p:nvPr>
            <p:ph type="body" idx="1"/>
          </p:nvPr>
        </p:nvSpPr>
        <p:spPr>
          <a:xfrm>
            <a:off x="1103312" y="2052918"/>
            <a:ext cx="10312548"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Este valor define que, tanto a imagem quanto cor de fundo, apareçam apenas até espaçamento interno do elemento. Mas nem mesmo a cor irá passar da borda, como no caso do ‘</a:t>
            </a:r>
            <a:r>
              <a:rPr lang="pt-BR" dirty="0" err="1"/>
              <a:t>border</a:t>
            </a:r>
            <a:r>
              <a:rPr lang="pt-BR" dirty="0"/>
              <a:t>-box’.</a:t>
            </a:r>
            <a:endParaRPr dirty="0"/>
          </a:p>
        </p:txBody>
      </p:sp>
      <p:pic>
        <p:nvPicPr>
          <p:cNvPr id="1123" name="Google Shape;1123;g1dc3835916e_0_57"/>
          <p:cNvPicPr preferRelativeResize="0"/>
          <p:nvPr/>
        </p:nvPicPr>
        <p:blipFill>
          <a:blip r:embed="rId3">
            <a:alphaModFix/>
          </a:blip>
          <a:stretch>
            <a:fillRect/>
          </a:stretch>
        </p:blipFill>
        <p:spPr>
          <a:xfrm>
            <a:off x="1480372" y="3763251"/>
            <a:ext cx="8946601" cy="248516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g1dc3835916e_0_5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a:t>
            </a:r>
            <a:endParaRPr/>
          </a:p>
          <a:p>
            <a:pPr marL="0" lvl="0" indent="0" algn="l" rtl="0">
              <a:spcBef>
                <a:spcPts val="0"/>
              </a:spcBef>
              <a:spcAft>
                <a:spcPts val="0"/>
              </a:spcAft>
              <a:buNone/>
            </a:pPr>
            <a:r>
              <a:rPr lang="pt-BR"/>
              <a:t>background-clip: border-box;</a:t>
            </a:r>
            <a:endParaRPr/>
          </a:p>
        </p:txBody>
      </p:sp>
      <p:sp>
        <p:nvSpPr>
          <p:cNvPr id="1129" name="Google Shape;1129;g1dc3835916e_0_51"/>
          <p:cNvSpPr txBox="1">
            <a:spLocks noGrp="1"/>
          </p:cNvSpPr>
          <p:nvPr>
            <p:ph type="body" idx="1"/>
          </p:nvPr>
        </p:nvSpPr>
        <p:spPr>
          <a:xfrm>
            <a:off x="829559" y="1923068"/>
            <a:ext cx="10331777" cy="432535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É o valor padrão, significa que caso você define uma imagem e cor de fundo, além de colocar uma borda, a imagem não irá passar da borda, mas a cor de fundo irá ficar da mesma largura que a própria, por exemplo:</a:t>
            </a:r>
            <a:endParaRPr dirty="0"/>
          </a:p>
        </p:txBody>
      </p:sp>
      <p:pic>
        <p:nvPicPr>
          <p:cNvPr id="1130" name="Google Shape;1130;g1dc3835916e_0_51"/>
          <p:cNvPicPr preferRelativeResize="0"/>
          <p:nvPr/>
        </p:nvPicPr>
        <p:blipFill>
          <a:blip r:embed="rId3">
            <a:alphaModFix/>
          </a:blip>
          <a:stretch>
            <a:fillRect/>
          </a:stretch>
        </p:blipFill>
        <p:spPr>
          <a:xfrm>
            <a:off x="1348396" y="3970746"/>
            <a:ext cx="8946599" cy="1814248"/>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g1dc3835916e_0_6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background</a:t>
            </a:r>
            <a:r>
              <a:rPr lang="pt-BR"/>
              <a:t>:</a:t>
            </a:r>
            <a:endParaRPr/>
          </a:p>
          <a:p>
            <a:pPr marL="0" lvl="0" indent="0" algn="l" rtl="0">
              <a:spcBef>
                <a:spcPts val="0"/>
              </a:spcBef>
              <a:spcAft>
                <a:spcPts val="0"/>
              </a:spcAft>
              <a:buNone/>
            </a:pPr>
            <a:r>
              <a:rPr lang="pt-BR"/>
              <a:t>background-clip: content-box</a:t>
            </a:r>
            <a:endParaRPr/>
          </a:p>
        </p:txBody>
      </p:sp>
      <p:sp>
        <p:nvSpPr>
          <p:cNvPr id="1136" name="Google Shape;1136;g1dc3835916e_0_63"/>
          <p:cNvSpPr txBox="1">
            <a:spLocks noGrp="1"/>
          </p:cNvSpPr>
          <p:nvPr>
            <p:ph type="body" idx="1"/>
          </p:nvPr>
        </p:nvSpPr>
        <p:spPr>
          <a:xfrm>
            <a:off x="1103312" y="1853118"/>
            <a:ext cx="9985388" cy="4395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Este valor irá definir que tanto a cor como a imagem de fundo, apareçam </a:t>
            </a:r>
            <a:r>
              <a:rPr lang="pt-BR" b="1" dirty="0"/>
              <a:t>APENAS</a:t>
            </a:r>
            <a:r>
              <a:rPr lang="pt-BR" dirty="0"/>
              <a:t> onde tiver texto ou outros elementos da página.</a:t>
            </a:r>
            <a:endParaRPr dirty="0"/>
          </a:p>
          <a:p>
            <a:pPr marL="0" lvl="0" indent="0" algn="l" rtl="0">
              <a:spcBef>
                <a:spcPts val="1000"/>
              </a:spcBef>
              <a:spcAft>
                <a:spcPts val="0"/>
              </a:spcAft>
              <a:buNone/>
            </a:pPr>
            <a:r>
              <a:rPr lang="pt-BR" dirty="0"/>
              <a:t>A cor de fundo não vai chegar nem no espaçamento interno, muito menos na borda do elemento.</a:t>
            </a:r>
            <a:endParaRPr dirty="0"/>
          </a:p>
        </p:txBody>
      </p:sp>
      <p:pic>
        <p:nvPicPr>
          <p:cNvPr id="1137" name="Google Shape;1137;g1dc3835916e_0_63"/>
          <p:cNvPicPr preferRelativeResize="0"/>
          <p:nvPr/>
        </p:nvPicPr>
        <p:blipFill>
          <a:blip r:embed="rId3">
            <a:alphaModFix/>
          </a:blip>
          <a:stretch>
            <a:fillRect/>
          </a:stretch>
        </p:blipFill>
        <p:spPr>
          <a:xfrm>
            <a:off x="1480372" y="4066994"/>
            <a:ext cx="8946601" cy="2181424"/>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g1dc79f6d70b_0_10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Propriedade </a:t>
            </a:r>
            <a:r>
              <a:rPr lang="pt-BR" b="1" dirty="0"/>
              <a:t>background</a:t>
            </a:r>
            <a:r>
              <a:rPr lang="pt-BR" dirty="0"/>
              <a:t>:</a:t>
            </a:r>
            <a:endParaRPr dirty="0"/>
          </a:p>
          <a:p>
            <a:pPr marL="0" lvl="0" indent="0" algn="l" rtl="0">
              <a:spcBef>
                <a:spcPts val="0"/>
              </a:spcBef>
              <a:spcAft>
                <a:spcPts val="0"/>
              </a:spcAft>
              <a:buNone/>
            </a:pPr>
            <a:r>
              <a:rPr lang="pt-BR" dirty="0"/>
              <a:t>background-</a:t>
            </a:r>
            <a:r>
              <a:rPr lang="pt-BR" dirty="0" err="1"/>
              <a:t>origin</a:t>
            </a:r>
            <a:endParaRPr dirty="0"/>
          </a:p>
          <a:p>
            <a:pPr marL="0" lvl="0" indent="0" algn="l" rtl="0">
              <a:spcBef>
                <a:spcPts val="0"/>
              </a:spcBef>
              <a:spcAft>
                <a:spcPts val="0"/>
              </a:spcAft>
              <a:buNone/>
            </a:pPr>
            <a:endParaRPr dirty="0"/>
          </a:p>
        </p:txBody>
      </p:sp>
      <p:sp>
        <p:nvSpPr>
          <p:cNvPr id="1143" name="Google Shape;1143;g1dc79f6d70b_0_106"/>
          <p:cNvSpPr txBox="1">
            <a:spLocks noGrp="1"/>
          </p:cNvSpPr>
          <p:nvPr>
            <p:ph type="body" idx="1"/>
          </p:nvPr>
        </p:nvSpPr>
        <p:spPr>
          <a:xfrm>
            <a:off x="1103311" y="1853118"/>
            <a:ext cx="9954329" cy="4395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Esta propriedade ajuda a ajustar a imagem ao fundo. Ele é </a:t>
            </a:r>
            <a:r>
              <a:rPr lang="pt-BR" b="1" dirty="0"/>
              <a:t>extremamente</a:t>
            </a:r>
            <a:r>
              <a:rPr lang="pt-BR" dirty="0"/>
              <a:t> parecido com o ‘background-clip’, a diferença é que ao invés de cortar a imagem, o ‘background-</a:t>
            </a:r>
            <a:r>
              <a:rPr lang="pt-BR" dirty="0" err="1"/>
              <a:t>origin</a:t>
            </a:r>
            <a:r>
              <a:rPr lang="pt-BR" dirty="0"/>
              <a:t>’ irá redimensioná-la.</a:t>
            </a:r>
            <a:endParaRPr dirty="0"/>
          </a:p>
        </p:txBody>
      </p:sp>
      <p:pic>
        <p:nvPicPr>
          <p:cNvPr id="1144" name="Google Shape;1144;g1dc79f6d70b_0_106"/>
          <p:cNvPicPr preferRelativeResize="0"/>
          <p:nvPr/>
        </p:nvPicPr>
        <p:blipFill>
          <a:blip r:embed="rId3">
            <a:alphaModFix/>
          </a:blip>
          <a:stretch>
            <a:fillRect/>
          </a:stretch>
        </p:blipFill>
        <p:spPr>
          <a:xfrm>
            <a:off x="8067588" y="2716081"/>
            <a:ext cx="2374889" cy="40288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g1dbfcba9421_0_11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color</a:t>
            </a:r>
            <a:r>
              <a:rPr lang="pt-BR"/>
              <a:t>:</a:t>
            </a:r>
            <a:endParaRPr/>
          </a:p>
        </p:txBody>
      </p:sp>
      <p:sp>
        <p:nvSpPr>
          <p:cNvPr id="1150" name="Google Shape;1150;g1dbfcba9421_0_112"/>
          <p:cNvSpPr txBox="1">
            <a:spLocks noGrp="1"/>
          </p:cNvSpPr>
          <p:nvPr>
            <p:ph type="body" idx="1"/>
          </p:nvPr>
        </p:nvSpPr>
        <p:spPr>
          <a:xfrm>
            <a:off x="1103312" y="1508289"/>
            <a:ext cx="9916622" cy="4740129"/>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Muito utilizada para definir a cor dos elementos, principalmente das fontes, ou mesmo do fundo, com o ‘background-color’. Que assim como esta, ela também recebe 3 tipos de valores, sendo eles:</a:t>
            </a:r>
            <a:endParaRPr dirty="0"/>
          </a:p>
          <a:p>
            <a:pPr marL="457200" lvl="0" indent="-320040" algn="l" rtl="0">
              <a:spcBef>
                <a:spcPts val="1000"/>
              </a:spcBef>
              <a:spcAft>
                <a:spcPts val="0"/>
              </a:spcAft>
              <a:buSzPts val="1440"/>
              <a:buChar char="►"/>
            </a:pPr>
            <a:r>
              <a:rPr lang="pt-BR" dirty="0"/>
              <a:t>Nome de cores:</a:t>
            </a:r>
            <a:endParaRPr dirty="0"/>
          </a:p>
          <a:p>
            <a:pPr marL="457200" lvl="0" indent="-320040" algn="l" rtl="0">
              <a:spcBef>
                <a:spcPts val="0"/>
              </a:spcBef>
              <a:spcAft>
                <a:spcPts val="0"/>
              </a:spcAft>
              <a:buSzPts val="1440"/>
              <a:buChar char="►"/>
            </a:pPr>
            <a:r>
              <a:rPr lang="pt-BR" dirty="0"/>
              <a:t>RGB:</a:t>
            </a:r>
            <a:endParaRPr dirty="0"/>
          </a:p>
          <a:p>
            <a:pPr marL="457200" lvl="0" indent="-320040" algn="l" rtl="0">
              <a:spcBef>
                <a:spcPts val="0"/>
              </a:spcBef>
              <a:spcAft>
                <a:spcPts val="0"/>
              </a:spcAft>
              <a:buSzPts val="1440"/>
              <a:buChar char="►"/>
            </a:pPr>
            <a:r>
              <a:rPr lang="pt-BR" dirty="0"/>
              <a:t>Hexadecimal:</a:t>
            </a:r>
            <a:endParaRPr dirty="0"/>
          </a:p>
          <a:p>
            <a:pPr marL="457200" lvl="0" indent="-320040" algn="l" rtl="0">
              <a:spcBef>
                <a:spcPts val="0"/>
              </a:spcBef>
              <a:spcAft>
                <a:spcPts val="0"/>
              </a:spcAft>
              <a:buSzPts val="1440"/>
              <a:buChar char="►"/>
            </a:pPr>
            <a:r>
              <a:rPr lang="pt-BR" dirty="0"/>
              <a:t>Hexadecimal abreviado:</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lang="pt-BR" dirty="0"/>
          </a:p>
          <a:p>
            <a:pPr marL="0" lvl="0" indent="0" algn="l" rtl="0">
              <a:spcBef>
                <a:spcPts val="1000"/>
              </a:spcBef>
              <a:spcAft>
                <a:spcPts val="0"/>
              </a:spcAft>
              <a:buNone/>
            </a:pPr>
            <a:r>
              <a:rPr lang="pt-BR" dirty="0"/>
              <a:t>Caso queira saber mais de cores, inclusive testar algumas combinações: </a:t>
            </a:r>
            <a:r>
              <a:rPr lang="pt-BR" u="sng" dirty="0">
                <a:solidFill>
                  <a:schemeClr val="hlink"/>
                </a:solidFill>
                <a:hlinkClick r:id="rId3"/>
              </a:rPr>
              <a:t>https://www.w3schools.com/css/css_colors.asp</a:t>
            </a:r>
            <a:endParaRPr dirty="0"/>
          </a:p>
        </p:txBody>
      </p:sp>
      <p:pic>
        <p:nvPicPr>
          <p:cNvPr id="1151" name="Google Shape;1151;g1dbfcba9421_0_112"/>
          <p:cNvPicPr preferRelativeResize="0"/>
          <p:nvPr/>
        </p:nvPicPr>
        <p:blipFill>
          <a:blip r:embed="rId4">
            <a:alphaModFix/>
          </a:blip>
          <a:stretch>
            <a:fillRect/>
          </a:stretch>
        </p:blipFill>
        <p:spPr>
          <a:xfrm>
            <a:off x="7493041" y="3209575"/>
            <a:ext cx="1975600" cy="277275"/>
          </a:xfrm>
          <a:prstGeom prst="rect">
            <a:avLst/>
          </a:prstGeom>
          <a:noFill/>
          <a:ln>
            <a:noFill/>
          </a:ln>
        </p:spPr>
      </p:pic>
      <p:pic>
        <p:nvPicPr>
          <p:cNvPr id="1152" name="Google Shape;1152;g1dbfcba9421_0_112"/>
          <p:cNvPicPr preferRelativeResize="0"/>
          <p:nvPr/>
        </p:nvPicPr>
        <p:blipFill>
          <a:blip r:embed="rId5">
            <a:alphaModFix/>
          </a:blip>
          <a:stretch>
            <a:fillRect/>
          </a:stretch>
        </p:blipFill>
        <p:spPr>
          <a:xfrm>
            <a:off x="6682778" y="3563050"/>
            <a:ext cx="2785873" cy="277275"/>
          </a:xfrm>
          <a:prstGeom prst="rect">
            <a:avLst/>
          </a:prstGeom>
          <a:noFill/>
          <a:ln>
            <a:noFill/>
          </a:ln>
        </p:spPr>
      </p:pic>
      <p:pic>
        <p:nvPicPr>
          <p:cNvPr id="1153" name="Google Shape;1153;g1dbfcba9421_0_112"/>
          <p:cNvPicPr preferRelativeResize="0"/>
          <p:nvPr/>
        </p:nvPicPr>
        <p:blipFill>
          <a:blip r:embed="rId6">
            <a:alphaModFix/>
          </a:blip>
          <a:stretch>
            <a:fillRect/>
          </a:stretch>
        </p:blipFill>
        <p:spPr>
          <a:xfrm>
            <a:off x="7312058" y="3916525"/>
            <a:ext cx="2156583" cy="277275"/>
          </a:xfrm>
          <a:prstGeom prst="rect">
            <a:avLst/>
          </a:prstGeom>
          <a:noFill/>
          <a:ln>
            <a:noFill/>
          </a:ln>
        </p:spPr>
      </p:pic>
      <p:pic>
        <p:nvPicPr>
          <p:cNvPr id="1154" name="Google Shape;1154;g1dbfcba9421_0_112"/>
          <p:cNvPicPr preferRelativeResize="0"/>
          <p:nvPr/>
        </p:nvPicPr>
        <p:blipFill>
          <a:blip r:embed="rId7">
            <a:alphaModFix/>
          </a:blip>
          <a:stretch>
            <a:fillRect/>
          </a:stretch>
        </p:blipFill>
        <p:spPr>
          <a:xfrm>
            <a:off x="7681761" y="4270000"/>
            <a:ext cx="1786883" cy="2772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g1dbf86a8e40_0_9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a:t>
            </a:r>
            <a:endParaRPr/>
          </a:p>
        </p:txBody>
      </p:sp>
      <p:sp>
        <p:nvSpPr>
          <p:cNvPr id="1160" name="Google Shape;1160;g1dbf86a8e40_0_90"/>
          <p:cNvSpPr txBox="1">
            <a:spLocks noGrp="1"/>
          </p:cNvSpPr>
          <p:nvPr>
            <p:ph type="body" idx="1"/>
          </p:nvPr>
        </p:nvSpPr>
        <p:spPr>
          <a:xfrm>
            <a:off x="1103311" y="1602557"/>
            <a:ext cx="10095731" cy="4645861"/>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A propriedade </a:t>
            </a:r>
            <a:r>
              <a:rPr lang="pt-BR" dirty="0" err="1"/>
              <a:t>border</a:t>
            </a:r>
            <a:r>
              <a:rPr lang="pt-BR" dirty="0"/>
              <a:t> cria uma borda em torno do elemento em que você definir. Assim como o background, o </a:t>
            </a:r>
            <a:r>
              <a:rPr lang="pt-BR" dirty="0" err="1"/>
              <a:t>border</a:t>
            </a:r>
            <a:r>
              <a:rPr lang="pt-BR" dirty="0"/>
              <a:t> possui propriedades independentes, sendo elas:</a:t>
            </a:r>
            <a:endParaRPr dirty="0"/>
          </a:p>
          <a:p>
            <a:pPr marL="0" lvl="0" indent="0" algn="l" rtl="0">
              <a:spcBef>
                <a:spcPts val="1000"/>
              </a:spcBef>
              <a:spcAft>
                <a:spcPts val="0"/>
              </a:spcAft>
              <a:buNone/>
            </a:pPr>
            <a:endParaRPr dirty="0"/>
          </a:p>
          <a:p>
            <a:pPr marL="457200" lvl="0" indent="-320040" algn="l" rtl="0">
              <a:spcBef>
                <a:spcPts val="1000"/>
              </a:spcBef>
              <a:spcAft>
                <a:spcPts val="0"/>
              </a:spcAft>
              <a:buSzPts val="1440"/>
              <a:buChar char="►"/>
            </a:pPr>
            <a:r>
              <a:rPr lang="pt-BR" dirty="0" err="1"/>
              <a:t>border-style</a:t>
            </a:r>
            <a:r>
              <a:rPr lang="pt-BR" dirty="0"/>
              <a:t> = Define o formato da borda (pontilhado, em linha)</a:t>
            </a:r>
            <a:endParaRPr dirty="0"/>
          </a:p>
          <a:p>
            <a:pPr marL="457200" lvl="0" indent="-320040" algn="l" rtl="0">
              <a:spcBef>
                <a:spcPts val="0"/>
              </a:spcBef>
              <a:spcAft>
                <a:spcPts val="0"/>
              </a:spcAft>
              <a:buSzPts val="1440"/>
              <a:buChar char="►"/>
            </a:pPr>
            <a:r>
              <a:rPr lang="pt-BR" dirty="0" err="1"/>
              <a:t>border-width</a:t>
            </a:r>
            <a:r>
              <a:rPr lang="pt-BR" dirty="0"/>
              <a:t> = Define a espessura da borda</a:t>
            </a:r>
            <a:endParaRPr dirty="0"/>
          </a:p>
          <a:p>
            <a:pPr marL="457200" lvl="0" indent="-320040" algn="l" rtl="0">
              <a:spcBef>
                <a:spcPts val="0"/>
              </a:spcBef>
              <a:spcAft>
                <a:spcPts val="0"/>
              </a:spcAft>
              <a:buSzPts val="1440"/>
              <a:buChar char="►"/>
            </a:pPr>
            <a:r>
              <a:rPr lang="pt-BR" dirty="0" err="1"/>
              <a:t>border</a:t>
            </a:r>
            <a:r>
              <a:rPr lang="pt-BR" dirty="0"/>
              <a:t>-color = Define a cor da borda</a:t>
            </a:r>
            <a:endParaRPr dirty="0"/>
          </a:p>
          <a:p>
            <a:pPr marL="457200" lvl="0" indent="-320040" algn="l" rtl="0">
              <a:spcBef>
                <a:spcPts val="0"/>
              </a:spcBef>
              <a:spcAft>
                <a:spcPts val="0"/>
              </a:spcAft>
              <a:buSzPts val="1440"/>
              <a:buChar char="►"/>
            </a:pPr>
            <a:r>
              <a:rPr lang="pt-BR" dirty="0" err="1"/>
              <a:t>border-radius</a:t>
            </a:r>
            <a:r>
              <a:rPr lang="pt-BR" dirty="0"/>
              <a:t> = Define o arredondamento da borda</a:t>
            </a:r>
            <a:endParaRPr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g1dbf86a8e40_0_9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 </a:t>
            </a:r>
            <a:endParaRPr/>
          </a:p>
          <a:p>
            <a:pPr marL="0" lvl="0" indent="0" algn="l" rtl="0">
              <a:spcBef>
                <a:spcPts val="0"/>
              </a:spcBef>
              <a:spcAft>
                <a:spcPts val="0"/>
              </a:spcAft>
              <a:buNone/>
            </a:pPr>
            <a:r>
              <a:rPr lang="pt-BR"/>
              <a:t>tags do border-style</a:t>
            </a:r>
            <a:endParaRPr/>
          </a:p>
        </p:txBody>
      </p:sp>
      <p:sp>
        <p:nvSpPr>
          <p:cNvPr id="1166" name="Google Shape;1166;g1dbf86a8e40_0_9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167" name="Google Shape;1167;g1dbf86a8e40_0_95"/>
          <p:cNvPicPr preferRelativeResize="0"/>
          <p:nvPr/>
        </p:nvPicPr>
        <p:blipFill>
          <a:blip r:embed="rId3">
            <a:alphaModFix/>
          </a:blip>
          <a:stretch>
            <a:fillRect/>
          </a:stretch>
        </p:blipFill>
        <p:spPr>
          <a:xfrm>
            <a:off x="1103300" y="1902093"/>
            <a:ext cx="9217361" cy="4805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Ferramentas de Prototipação</a:t>
            </a:r>
            <a:endParaRPr/>
          </a:p>
        </p:txBody>
      </p:sp>
      <p:sp>
        <p:nvSpPr>
          <p:cNvPr id="239" name="Google Shape;239;p15"/>
          <p:cNvSpPr txBox="1">
            <a:spLocks noGrp="1"/>
          </p:cNvSpPr>
          <p:nvPr>
            <p:ph type="body" idx="1"/>
          </p:nvPr>
        </p:nvSpPr>
        <p:spPr>
          <a:xfrm>
            <a:off x="845732" y="1679429"/>
            <a:ext cx="10910839" cy="4195481"/>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920"/>
              <a:buNone/>
            </a:pPr>
            <a:r>
              <a:rPr lang="pt-BR" sz="2400"/>
              <a:t>Ferramentas utilizadas para  prototipagem, UX e usabilidade na web:</a:t>
            </a:r>
            <a:endParaRPr/>
          </a:p>
          <a:p>
            <a:pPr marL="342900" lvl="0" indent="-342900" algn="l" rtl="0">
              <a:spcBef>
                <a:spcPts val="1000"/>
              </a:spcBef>
              <a:spcAft>
                <a:spcPts val="0"/>
              </a:spcAft>
              <a:buSzPts val="1920"/>
              <a:buFont typeface="Noto Sans Symbols"/>
              <a:buChar char="✔"/>
            </a:pPr>
            <a:r>
              <a:rPr lang="pt-BR" sz="2400"/>
              <a:t>Origami.</a:t>
            </a:r>
            <a:endParaRPr/>
          </a:p>
          <a:p>
            <a:pPr marL="342900" lvl="0" indent="-342900" algn="l" rtl="0">
              <a:spcBef>
                <a:spcPts val="1000"/>
              </a:spcBef>
              <a:spcAft>
                <a:spcPts val="0"/>
              </a:spcAft>
              <a:buSzPts val="1920"/>
              <a:buFont typeface="Noto Sans Symbols"/>
              <a:buChar char="✔"/>
            </a:pPr>
            <a:r>
              <a:rPr lang="pt-BR" sz="2400"/>
              <a:t>GIMP.</a:t>
            </a:r>
            <a:endParaRPr/>
          </a:p>
          <a:p>
            <a:pPr marL="342900" lvl="0" indent="-342900" algn="l" rtl="0">
              <a:spcBef>
                <a:spcPts val="1000"/>
              </a:spcBef>
              <a:spcAft>
                <a:spcPts val="0"/>
              </a:spcAft>
              <a:buSzPts val="1920"/>
              <a:buFont typeface="Noto Sans Symbols"/>
              <a:buChar char="✔"/>
            </a:pPr>
            <a:r>
              <a:rPr lang="pt-BR" sz="2400"/>
              <a:t>Photoshop.</a:t>
            </a:r>
            <a:endParaRPr/>
          </a:p>
          <a:p>
            <a:pPr marL="342900" lvl="0" indent="-342900" algn="l" rtl="0">
              <a:spcBef>
                <a:spcPts val="1000"/>
              </a:spcBef>
              <a:spcAft>
                <a:spcPts val="0"/>
              </a:spcAft>
              <a:buSzPts val="1920"/>
              <a:buFont typeface="Noto Sans Symbols"/>
              <a:buChar char="✔"/>
            </a:pPr>
            <a:r>
              <a:rPr lang="pt-BR" sz="2400"/>
              <a:t>Adobe XD.</a:t>
            </a:r>
            <a:endParaRPr/>
          </a:p>
          <a:p>
            <a:pPr marL="342900" lvl="0" indent="-342900" algn="l" rtl="0">
              <a:spcBef>
                <a:spcPts val="1000"/>
              </a:spcBef>
              <a:spcAft>
                <a:spcPts val="0"/>
              </a:spcAft>
              <a:buSzPts val="1920"/>
              <a:buFont typeface="Noto Sans Symbols"/>
              <a:buChar char="✔"/>
            </a:pPr>
            <a:r>
              <a:rPr lang="pt-BR" sz="2400"/>
              <a:t>Canva.</a:t>
            </a:r>
            <a:endParaRPr/>
          </a:p>
          <a:p>
            <a:pPr marL="342900" lvl="0" indent="-342900" algn="l" rtl="0">
              <a:spcBef>
                <a:spcPts val="1000"/>
              </a:spcBef>
              <a:spcAft>
                <a:spcPts val="0"/>
              </a:spcAft>
              <a:buSzPts val="1920"/>
              <a:buFont typeface="Noto Sans Symbols"/>
              <a:buChar char="✔"/>
            </a:pPr>
            <a:r>
              <a:rPr lang="pt-BR" sz="2400"/>
              <a:t>Sketch.</a:t>
            </a:r>
            <a:endParaRPr/>
          </a:p>
          <a:p>
            <a:pPr marL="342900" lvl="0" indent="-342900" algn="l" rtl="0">
              <a:spcBef>
                <a:spcPts val="1000"/>
              </a:spcBef>
              <a:spcAft>
                <a:spcPts val="0"/>
              </a:spcAft>
              <a:buSzPts val="1920"/>
              <a:buFont typeface="Noto Sans Symbols"/>
              <a:buChar char="✔"/>
            </a:pPr>
            <a:r>
              <a:rPr lang="pt-BR" sz="2400"/>
              <a:t>Bulma.</a:t>
            </a:r>
            <a:endParaRPr/>
          </a:p>
          <a:p>
            <a:pPr marL="342900" lvl="0" indent="-342900" algn="l" rtl="0">
              <a:spcBef>
                <a:spcPts val="1000"/>
              </a:spcBef>
              <a:spcAft>
                <a:spcPts val="0"/>
              </a:spcAft>
              <a:buSzPts val="1920"/>
              <a:buFont typeface="Noto Sans Symbols"/>
              <a:buChar char="✔"/>
            </a:pPr>
            <a:r>
              <a:rPr lang="pt-BR" sz="2400"/>
              <a:t>Figma.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g1dbf86a8e40_0_10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border-style na prática</a:t>
            </a:r>
            <a:endParaRPr/>
          </a:p>
        </p:txBody>
      </p:sp>
      <p:pic>
        <p:nvPicPr>
          <p:cNvPr id="1174" name="Google Shape;1174;g1dbf86a8e40_0_101"/>
          <p:cNvPicPr preferRelativeResize="0"/>
          <p:nvPr/>
        </p:nvPicPr>
        <p:blipFill>
          <a:blip r:embed="rId3">
            <a:alphaModFix/>
          </a:blip>
          <a:stretch>
            <a:fillRect/>
          </a:stretch>
        </p:blipFill>
        <p:spPr>
          <a:xfrm>
            <a:off x="213478" y="1587892"/>
            <a:ext cx="4053133" cy="4805075"/>
          </a:xfrm>
          <a:prstGeom prst="rect">
            <a:avLst/>
          </a:prstGeom>
          <a:noFill/>
          <a:ln>
            <a:noFill/>
          </a:ln>
        </p:spPr>
      </p:pic>
      <p:pic>
        <p:nvPicPr>
          <p:cNvPr id="1175" name="Google Shape;1175;g1dbf86a8e40_0_101"/>
          <p:cNvPicPr preferRelativeResize="0"/>
          <p:nvPr/>
        </p:nvPicPr>
        <p:blipFill>
          <a:blip r:embed="rId4">
            <a:alphaModFix/>
          </a:blip>
          <a:stretch>
            <a:fillRect/>
          </a:stretch>
        </p:blipFill>
        <p:spPr>
          <a:xfrm>
            <a:off x="4392891" y="1853118"/>
            <a:ext cx="7678788" cy="431913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g1dbf86a8e40_0_10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a:t>
            </a:r>
            <a:endParaRPr/>
          </a:p>
          <a:p>
            <a:pPr marL="0" lvl="0" indent="0" algn="l" rtl="0">
              <a:spcBef>
                <a:spcPts val="0"/>
              </a:spcBef>
              <a:spcAft>
                <a:spcPts val="0"/>
              </a:spcAft>
              <a:buNone/>
            </a:pPr>
            <a:r>
              <a:rPr lang="pt-BR"/>
              <a:t>border-width na prática</a:t>
            </a:r>
            <a:endParaRPr/>
          </a:p>
        </p:txBody>
      </p:sp>
      <p:pic>
        <p:nvPicPr>
          <p:cNvPr id="1182" name="Google Shape;1182;g1dbf86a8e40_0_108"/>
          <p:cNvPicPr preferRelativeResize="0"/>
          <p:nvPr/>
        </p:nvPicPr>
        <p:blipFill>
          <a:blip r:embed="rId3">
            <a:alphaModFix/>
          </a:blip>
          <a:stretch>
            <a:fillRect/>
          </a:stretch>
        </p:blipFill>
        <p:spPr>
          <a:xfrm>
            <a:off x="413158" y="2052925"/>
            <a:ext cx="5337193" cy="4517557"/>
          </a:xfrm>
          <a:prstGeom prst="rect">
            <a:avLst/>
          </a:prstGeom>
          <a:noFill/>
          <a:ln>
            <a:noFill/>
          </a:ln>
        </p:spPr>
      </p:pic>
      <p:pic>
        <p:nvPicPr>
          <p:cNvPr id="1183" name="Google Shape;1183;g1dbf86a8e40_0_108"/>
          <p:cNvPicPr preferRelativeResize="0"/>
          <p:nvPr/>
        </p:nvPicPr>
        <p:blipFill>
          <a:blip r:embed="rId4">
            <a:alphaModFix/>
          </a:blip>
          <a:stretch>
            <a:fillRect/>
          </a:stretch>
        </p:blipFill>
        <p:spPr>
          <a:xfrm>
            <a:off x="6063190" y="2675095"/>
            <a:ext cx="5469050" cy="29873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g1dbf86a8e40_0_11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a:t>
            </a:r>
            <a:endParaRPr/>
          </a:p>
          <a:p>
            <a:pPr marL="0" lvl="0" indent="0" algn="l" rtl="0">
              <a:spcBef>
                <a:spcPts val="0"/>
              </a:spcBef>
              <a:spcAft>
                <a:spcPts val="0"/>
              </a:spcAft>
              <a:buNone/>
            </a:pPr>
            <a:r>
              <a:rPr lang="pt-BR"/>
              <a:t>border-color na prática</a:t>
            </a:r>
            <a:endParaRPr/>
          </a:p>
        </p:txBody>
      </p:sp>
      <p:sp>
        <p:nvSpPr>
          <p:cNvPr id="1189" name="Google Shape;1189;g1dbf86a8e40_0_116"/>
          <p:cNvSpPr txBox="1">
            <a:spLocks noGrp="1"/>
          </p:cNvSpPr>
          <p:nvPr>
            <p:ph type="body" idx="1"/>
          </p:nvPr>
        </p:nvSpPr>
        <p:spPr>
          <a:xfrm>
            <a:off x="1103311" y="1630837"/>
            <a:ext cx="9577257" cy="4617581"/>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dirty="0"/>
              <a:t>Assim como background-color, o </a:t>
            </a:r>
            <a:r>
              <a:rPr lang="pt-BR" dirty="0" err="1"/>
              <a:t>border</a:t>
            </a:r>
            <a:r>
              <a:rPr lang="pt-BR" dirty="0"/>
              <a:t>-color recebe os mesmo 3 tipos de valores, sendo os ‘nomes das cores’, ‘RGB’ e ‘hexadecimal’.</a:t>
            </a:r>
            <a:endParaRPr dirty="0"/>
          </a:p>
        </p:txBody>
      </p:sp>
      <p:pic>
        <p:nvPicPr>
          <p:cNvPr id="1190" name="Google Shape;1190;g1dbf86a8e40_0_116"/>
          <p:cNvPicPr preferRelativeResize="0"/>
          <p:nvPr/>
        </p:nvPicPr>
        <p:blipFill>
          <a:blip r:embed="rId3">
            <a:alphaModFix/>
          </a:blip>
          <a:stretch>
            <a:fillRect/>
          </a:stretch>
        </p:blipFill>
        <p:spPr>
          <a:xfrm>
            <a:off x="1026025" y="2973600"/>
            <a:ext cx="4873575" cy="3620000"/>
          </a:xfrm>
          <a:prstGeom prst="rect">
            <a:avLst/>
          </a:prstGeom>
          <a:noFill/>
          <a:ln>
            <a:noFill/>
          </a:ln>
        </p:spPr>
      </p:pic>
      <p:pic>
        <p:nvPicPr>
          <p:cNvPr id="1191" name="Google Shape;1191;g1dbf86a8e40_0_116"/>
          <p:cNvPicPr preferRelativeResize="0"/>
          <p:nvPr/>
        </p:nvPicPr>
        <p:blipFill>
          <a:blip r:embed="rId4">
            <a:alphaModFix/>
          </a:blip>
          <a:stretch>
            <a:fillRect/>
          </a:stretch>
        </p:blipFill>
        <p:spPr>
          <a:xfrm>
            <a:off x="6303202" y="2973600"/>
            <a:ext cx="3545100" cy="19289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g1dbf86a8e40_0_12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 </a:t>
            </a:r>
            <a:endParaRPr/>
          </a:p>
          <a:p>
            <a:pPr marL="0" lvl="0" indent="0" algn="l" rtl="0">
              <a:spcBef>
                <a:spcPts val="0"/>
              </a:spcBef>
              <a:spcAft>
                <a:spcPts val="0"/>
              </a:spcAft>
              <a:buNone/>
            </a:pPr>
            <a:r>
              <a:rPr lang="pt-BR"/>
              <a:t>border-radius</a:t>
            </a:r>
            <a:endParaRPr/>
          </a:p>
        </p:txBody>
      </p:sp>
      <p:sp>
        <p:nvSpPr>
          <p:cNvPr id="1197" name="Google Shape;1197;g1dbf86a8e40_0_12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Permite definir se a borda será arredondada, além de definir o quão arredondado ficará com a unidade de medida ‘px’ ou ‘%’.</a:t>
            </a:r>
            <a:endParaRPr/>
          </a:p>
          <a:p>
            <a:pPr marL="0" lvl="0" indent="0" algn="l" rtl="0">
              <a:spcBef>
                <a:spcPts val="1000"/>
              </a:spcBef>
              <a:spcAft>
                <a:spcPts val="0"/>
              </a:spcAft>
              <a:buNone/>
            </a:pPr>
            <a:r>
              <a:rPr lang="pt-BR"/>
              <a:t>O border-radius possui 4 pré atributos, para que consiga estilizar apenas um canto de borda de cada vez, ou pode apenas colocar os valores na propriedade border-radius.</a:t>
            </a:r>
            <a:endParaRPr/>
          </a:p>
        </p:txBody>
      </p:sp>
      <p:pic>
        <p:nvPicPr>
          <p:cNvPr id="1198" name="Google Shape;1198;g1dbf86a8e40_0_123"/>
          <p:cNvPicPr preferRelativeResize="0"/>
          <p:nvPr/>
        </p:nvPicPr>
        <p:blipFill>
          <a:blip r:embed="rId3">
            <a:alphaModFix/>
          </a:blip>
          <a:stretch>
            <a:fillRect/>
          </a:stretch>
        </p:blipFill>
        <p:spPr>
          <a:xfrm>
            <a:off x="1103305" y="3982330"/>
            <a:ext cx="9404701" cy="1980627"/>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g1dbf86a8e40_0_12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Fornecendo valores no border-radius</a:t>
            </a:r>
            <a:endParaRPr/>
          </a:p>
        </p:txBody>
      </p:sp>
      <p:sp>
        <p:nvSpPr>
          <p:cNvPr id="1204" name="Google Shape;1204;g1dbf86a8e40_0_12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Caso não deseje ter que estilizar cada canto da borda. Pode estar usando a propriedade border-radius, mas deve-se estar ciente de seu comportamento.</a:t>
            </a:r>
            <a:endParaRPr/>
          </a:p>
          <a:p>
            <a:pPr marL="0" lvl="0" indent="0" algn="l" rtl="0">
              <a:spcBef>
                <a:spcPts val="1000"/>
              </a:spcBef>
              <a:spcAft>
                <a:spcPts val="0"/>
              </a:spcAft>
              <a:buNone/>
            </a:pPr>
            <a:endParaRPr/>
          </a:p>
        </p:txBody>
      </p:sp>
      <p:pic>
        <p:nvPicPr>
          <p:cNvPr id="1205" name="Google Shape;1205;g1dbf86a8e40_0_129"/>
          <p:cNvPicPr preferRelativeResize="0"/>
          <p:nvPr/>
        </p:nvPicPr>
        <p:blipFill>
          <a:blip r:embed="rId3">
            <a:alphaModFix/>
          </a:blip>
          <a:stretch>
            <a:fillRect/>
          </a:stretch>
        </p:blipFill>
        <p:spPr>
          <a:xfrm>
            <a:off x="1103303" y="3098003"/>
            <a:ext cx="8946601" cy="366703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1dbf86a8e40_0_14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a:t>
            </a:r>
            <a:endParaRPr/>
          </a:p>
          <a:p>
            <a:pPr marL="0" lvl="0" indent="0" algn="l" rtl="0">
              <a:spcBef>
                <a:spcPts val="0"/>
              </a:spcBef>
              <a:spcAft>
                <a:spcPts val="0"/>
              </a:spcAft>
              <a:buNone/>
            </a:pPr>
            <a:r>
              <a:rPr lang="pt-BR"/>
              <a:t>border-collapse</a:t>
            </a:r>
            <a:endParaRPr/>
          </a:p>
        </p:txBody>
      </p:sp>
      <p:sp>
        <p:nvSpPr>
          <p:cNvPr id="1211" name="Google Shape;1211;g1dbf86a8e40_0_14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Caso você tente estilizar uma tabela com o conhecimento adquirido do border, eventualmente vai perceber sobre o pequeno espaçamento que fica ao colocar as tags &lt;th&gt; e &lt;td&gt; com uma borda. Bem assim:</a:t>
            </a:r>
            <a:endParaRPr/>
          </a:p>
          <a:p>
            <a:pPr marL="0" lvl="0" indent="0" algn="l" rtl="0">
              <a:spcBef>
                <a:spcPts val="1000"/>
              </a:spcBef>
              <a:spcAft>
                <a:spcPts val="0"/>
              </a:spcAft>
              <a:buNone/>
            </a:pPr>
            <a:endParaRPr/>
          </a:p>
          <a:p>
            <a:pPr marL="0" lvl="0" indent="0" algn="l" rtl="0">
              <a:lnSpc>
                <a:spcPct val="70000"/>
              </a:lnSpc>
              <a:spcBef>
                <a:spcPts val="1000"/>
              </a:spcBef>
              <a:spcAft>
                <a:spcPts val="0"/>
              </a:spcAft>
              <a:buNone/>
            </a:pPr>
            <a:r>
              <a:rPr lang="pt-BR"/>
              <a:t>Com o intuito de retirar este</a:t>
            </a:r>
            <a:endParaRPr/>
          </a:p>
          <a:p>
            <a:pPr marL="0" lvl="0" indent="0" algn="l" rtl="0">
              <a:lnSpc>
                <a:spcPct val="70000"/>
              </a:lnSpc>
              <a:spcBef>
                <a:spcPts val="1000"/>
              </a:spcBef>
              <a:spcAft>
                <a:spcPts val="0"/>
              </a:spcAft>
              <a:buNone/>
            </a:pPr>
            <a:r>
              <a:rPr lang="pt-BR"/>
              <a:t>espaçamento, foi criado a</a:t>
            </a:r>
            <a:endParaRPr/>
          </a:p>
          <a:p>
            <a:pPr marL="0" lvl="0" indent="0" algn="l" rtl="0">
              <a:lnSpc>
                <a:spcPct val="70000"/>
              </a:lnSpc>
              <a:spcBef>
                <a:spcPts val="1000"/>
              </a:spcBef>
              <a:spcAft>
                <a:spcPts val="0"/>
              </a:spcAft>
              <a:buNone/>
            </a:pPr>
            <a:r>
              <a:rPr lang="pt-BR"/>
              <a:t>propriedade border-collapse, </a:t>
            </a:r>
            <a:endParaRPr/>
          </a:p>
          <a:p>
            <a:pPr marL="0" lvl="0" indent="0" algn="l" rtl="0">
              <a:lnSpc>
                <a:spcPct val="70000"/>
              </a:lnSpc>
              <a:spcBef>
                <a:spcPts val="1000"/>
              </a:spcBef>
              <a:spcAft>
                <a:spcPts val="0"/>
              </a:spcAft>
              <a:buNone/>
            </a:pPr>
            <a:r>
              <a:rPr lang="pt-BR"/>
              <a:t>que permite colapsar e fundir as bordas. </a:t>
            </a:r>
            <a:endParaRPr/>
          </a:p>
        </p:txBody>
      </p:sp>
      <p:pic>
        <p:nvPicPr>
          <p:cNvPr id="1212" name="Google Shape;1212;g1dbf86a8e40_0_147"/>
          <p:cNvPicPr preferRelativeResize="0"/>
          <p:nvPr/>
        </p:nvPicPr>
        <p:blipFill>
          <a:blip r:embed="rId3">
            <a:alphaModFix/>
          </a:blip>
          <a:stretch>
            <a:fillRect/>
          </a:stretch>
        </p:blipFill>
        <p:spPr>
          <a:xfrm>
            <a:off x="6496255" y="3160555"/>
            <a:ext cx="5122300" cy="29868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g1dbf86a8e40_0_15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a:t>
            </a:r>
            <a:endParaRPr/>
          </a:p>
          <a:p>
            <a:pPr marL="0" lvl="0" indent="0" algn="l" rtl="0">
              <a:spcBef>
                <a:spcPts val="0"/>
              </a:spcBef>
              <a:spcAft>
                <a:spcPts val="0"/>
              </a:spcAft>
              <a:buNone/>
            </a:pPr>
            <a:r>
              <a:rPr lang="pt-BR"/>
              <a:t>border-collapse na prática</a:t>
            </a:r>
            <a:endParaRPr/>
          </a:p>
        </p:txBody>
      </p:sp>
      <p:sp>
        <p:nvSpPr>
          <p:cNvPr id="1218" name="Google Shape;1218;g1dbf86a8e40_0_15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border-collapse recebe dois valores, sendo eles: ‘separate’ e ‘collapse’. O valor padrão é o separate, que literalmente vai deixar as bordas separadas. No entanto, para aplicar o valor collapse, precisara o inserir na tag pai dos elementos que possuem a borda, no exemplo anterior eram os ‘th’ e ‘td’, nesse caso a tag pai dos dois seria a &lt;table&gt;, pois os dois estão dentro dela. E este será o resultado.</a:t>
            </a:r>
            <a:endParaRPr/>
          </a:p>
          <a:p>
            <a:pPr marL="0" lvl="0" indent="0" algn="l" rtl="0">
              <a:spcBef>
                <a:spcPts val="1000"/>
              </a:spcBef>
              <a:spcAft>
                <a:spcPts val="0"/>
              </a:spcAft>
              <a:buNone/>
            </a:pPr>
            <a:endParaRPr/>
          </a:p>
        </p:txBody>
      </p:sp>
      <p:pic>
        <p:nvPicPr>
          <p:cNvPr id="1219" name="Google Shape;1219;g1dbf86a8e40_0_154"/>
          <p:cNvPicPr preferRelativeResize="0"/>
          <p:nvPr/>
        </p:nvPicPr>
        <p:blipFill>
          <a:blip r:embed="rId3">
            <a:alphaModFix/>
          </a:blip>
          <a:stretch>
            <a:fillRect/>
          </a:stretch>
        </p:blipFill>
        <p:spPr>
          <a:xfrm>
            <a:off x="2950831" y="3988450"/>
            <a:ext cx="5251555" cy="28695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g1dbf86a8e40_0_16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a:t>
            </a:r>
            <a:endParaRPr/>
          </a:p>
          <a:p>
            <a:pPr marL="0" lvl="0" indent="0" algn="l" rtl="0">
              <a:spcBef>
                <a:spcPts val="0"/>
              </a:spcBef>
              <a:spcAft>
                <a:spcPts val="0"/>
              </a:spcAft>
              <a:buNone/>
            </a:pPr>
            <a:r>
              <a:rPr lang="pt-BR"/>
              <a:t>border-spacing</a:t>
            </a:r>
            <a:endParaRPr/>
          </a:p>
        </p:txBody>
      </p:sp>
      <p:sp>
        <p:nvSpPr>
          <p:cNvPr id="1225" name="Google Shape;1225;g1dbf86a8e40_0_16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o espaçamento entre as bordas de uma tabela, no caso de estar usando border no &lt;th&gt; e &lt;td&gt;. </a:t>
            </a:r>
            <a:endParaRPr/>
          </a:p>
          <a:p>
            <a:pPr marL="0" lvl="0" indent="0" algn="l" rtl="0">
              <a:spcBef>
                <a:spcPts val="1000"/>
              </a:spcBef>
              <a:spcAft>
                <a:spcPts val="0"/>
              </a:spcAft>
              <a:buNone/>
            </a:pPr>
            <a:r>
              <a:rPr lang="pt-BR"/>
              <a:t>Ela pode receber 2 valores, ambos sendo unidades de medida (px, em, %, cm, etc). Caso ela receba só 1 valor, irá aplicar este espaçamento em todos os cantos, mas caso receba 2 valores, irá aplicar o primeiro valor na horizontal (espaçamento entre as colunas da tabela) e na vertical (espaçamento entre as linhas da tabela).</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g1dbf86a8e40_0_16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a:t>
            </a:r>
            <a:endParaRPr/>
          </a:p>
          <a:p>
            <a:pPr marL="0" lvl="0" indent="0" algn="l" rtl="0">
              <a:spcBef>
                <a:spcPts val="0"/>
              </a:spcBef>
              <a:spcAft>
                <a:spcPts val="0"/>
              </a:spcAft>
              <a:buNone/>
            </a:pPr>
            <a:r>
              <a:rPr lang="pt-BR"/>
              <a:t>border-spacing na prática</a:t>
            </a:r>
            <a:endParaRPr/>
          </a:p>
        </p:txBody>
      </p:sp>
      <p:sp>
        <p:nvSpPr>
          <p:cNvPr id="1231" name="Google Shape;1231;g1dbf86a8e40_0_16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Aplicaremos duas situações com exemplos aqui, O primeiro é se colocarmos 1 único valor no border-spacing, no caso sendo 20px:</a:t>
            </a:r>
            <a:endParaRPr/>
          </a:p>
        </p:txBody>
      </p:sp>
      <p:pic>
        <p:nvPicPr>
          <p:cNvPr id="1232" name="Google Shape;1232;g1dbf86a8e40_0_166"/>
          <p:cNvPicPr preferRelativeResize="0"/>
          <p:nvPr/>
        </p:nvPicPr>
        <p:blipFill>
          <a:blip r:embed="rId3">
            <a:alphaModFix/>
          </a:blip>
          <a:stretch>
            <a:fillRect/>
          </a:stretch>
        </p:blipFill>
        <p:spPr>
          <a:xfrm>
            <a:off x="1846925" y="2858724"/>
            <a:ext cx="6568696" cy="33897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g1dbf86a8e40_0_18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a:t>
            </a:r>
            <a:r>
              <a:rPr lang="pt-BR"/>
              <a:t>:</a:t>
            </a:r>
            <a:endParaRPr/>
          </a:p>
          <a:p>
            <a:pPr marL="0" lvl="0" indent="0" algn="l" rtl="0">
              <a:spcBef>
                <a:spcPts val="0"/>
              </a:spcBef>
              <a:spcAft>
                <a:spcPts val="0"/>
              </a:spcAft>
              <a:buNone/>
            </a:pPr>
            <a:r>
              <a:rPr lang="pt-BR"/>
              <a:t>border-spacing na prática</a:t>
            </a:r>
            <a:endParaRPr/>
          </a:p>
        </p:txBody>
      </p:sp>
      <p:sp>
        <p:nvSpPr>
          <p:cNvPr id="1238" name="Google Shape;1238;g1dbf86a8e40_0_18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Agora vamos colocar 2 valores nesta propriedade, o primeiro sendo 20px e o segundo sendo 5px, percebe-se que o espaçamento </a:t>
            </a:r>
            <a:r>
              <a:rPr lang="pt-BR" b="1"/>
              <a:t>horizontal </a:t>
            </a:r>
            <a:r>
              <a:rPr lang="pt-BR"/>
              <a:t>terá 20px e o </a:t>
            </a:r>
            <a:r>
              <a:rPr lang="pt-BR" b="1"/>
              <a:t>vertical</a:t>
            </a:r>
            <a:r>
              <a:rPr lang="pt-BR"/>
              <a:t> terá 5px:</a:t>
            </a:r>
            <a:endParaRPr/>
          </a:p>
        </p:txBody>
      </p:sp>
      <p:pic>
        <p:nvPicPr>
          <p:cNvPr id="1239" name="Google Shape;1239;g1dbf86a8e40_0_180"/>
          <p:cNvPicPr preferRelativeResize="0"/>
          <p:nvPr/>
        </p:nvPicPr>
        <p:blipFill>
          <a:blip r:embed="rId3">
            <a:alphaModFix/>
          </a:blip>
          <a:stretch>
            <a:fillRect/>
          </a:stretch>
        </p:blipFill>
        <p:spPr>
          <a:xfrm>
            <a:off x="2891430" y="3248230"/>
            <a:ext cx="5079175" cy="2039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Atividade extrassala:</a:t>
            </a:r>
            <a:endParaRPr/>
          </a:p>
        </p:txBody>
      </p:sp>
      <p:sp>
        <p:nvSpPr>
          <p:cNvPr id="245" name="Google Shape;245;p16"/>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pt-BR"/>
              <a:t>Pesquisar 20 ferramentas que são utilizadas para prototipagem, UX e usabilidade na web, ressaltando:</a:t>
            </a:r>
            <a:endParaRPr/>
          </a:p>
          <a:p>
            <a:pPr marL="342900" lvl="0" indent="-220980" algn="l" rtl="0">
              <a:spcBef>
                <a:spcPts val="1000"/>
              </a:spcBef>
              <a:spcAft>
                <a:spcPts val="0"/>
              </a:spcAft>
              <a:buSzPts val="1920"/>
              <a:buNone/>
            </a:pPr>
            <a:endParaRPr sz="2400"/>
          </a:p>
          <a:p>
            <a:pPr marL="342900" lvl="0" indent="-342900" algn="l" rtl="0">
              <a:spcBef>
                <a:spcPts val="1000"/>
              </a:spcBef>
              <a:spcAft>
                <a:spcPts val="0"/>
              </a:spcAft>
              <a:buSzPts val="1920"/>
              <a:buChar char="►"/>
            </a:pPr>
            <a:r>
              <a:rPr lang="pt-BR" sz="2400"/>
              <a:t>Explicar a ferramenta.</a:t>
            </a:r>
            <a:endParaRPr/>
          </a:p>
          <a:p>
            <a:pPr marL="342900" lvl="0" indent="-342900" algn="l" rtl="0">
              <a:spcBef>
                <a:spcPts val="1000"/>
              </a:spcBef>
              <a:spcAft>
                <a:spcPts val="0"/>
              </a:spcAft>
              <a:buSzPts val="1920"/>
              <a:buChar char="►"/>
            </a:pPr>
            <a:r>
              <a:rPr lang="pt-BR" sz="2400"/>
              <a:t>Salientar as vantagens.</a:t>
            </a:r>
            <a:endParaRPr/>
          </a:p>
          <a:p>
            <a:pPr marL="342900" lvl="0" indent="-342900" algn="l" rtl="0">
              <a:spcBef>
                <a:spcPts val="1000"/>
              </a:spcBef>
              <a:spcAft>
                <a:spcPts val="0"/>
              </a:spcAft>
              <a:buSzPts val="1920"/>
              <a:buChar char="►"/>
            </a:pPr>
            <a:r>
              <a:rPr lang="pt-BR" sz="2400"/>
              <a:t>Salientar as desvantagens.</a:t>
            </a:r>
            <a:endParaRPr/>
          </a:p>
          <a:p>
            <a:pPr marL="342900" lvl="0" indent="-342900" algn="l" rtl="0">
              <a:spcBef>
                <a:spcPts val="1000"/>
              </a:spcBef>
              <a:spcAft>
                <a:spcPts val="0"/>
              </a:spcAft>
              <a:buSzPts val="1920"/>
              <a:buChar char="►"/>
            </a:pPr>
            <a:r>
              <a:rPr lang="pt-BR" sz="2400"/>
              <a:t>Salientar se há tutorial (site).</a:t>
            </a:r>
            <a:endParaRPr/>
          </a:p>
          <a:p>
            <a:pPr marL="342900" lvl="0" indent="-342900" algn="l" rtl="0">
              <a:spcBef>
                <a:spcPts val="1000"/>
              </a:spcBef>
              <a:spcAft>
                <a:spcPts val="0"/>
              </a:spcAft>
              <a:buSzPts val="1920"/>
              <a:buChar char="►"/>
            </a:pPr>
            <a:r>
              <a:rPr lang="pt-BR" sz="2400"/>
              <a:t>Salientar se há tutorial (youtube).</a:t>
            </a:r>
            <a:endParaRPr/>
          </a:p>
          <a:p>
            <a:pPr marL="342900" lvl="0" indent="-220980" algn="l" rtl="0">
              <a:spcBef>
                <a:spcPts val="1000"/>
              </a:spcBef>
              <a:spcAft>
                <a:spcPts val="0"/>
              </a:spcAft>
              <a:buSzPts val="1920"/>
              <a:buNone/>
            </a:pPr>
            <a:endParaRPr sz="2400"/>
          </a:p>
          <a:p>
            <a:pPr marL="0" lvl="0" indent="0" algn="l" rtl="0">
              <a:spcBef>
                <a:spcPts val="1000"/>
              </a:spcBef>
              <a:spcAft>
                <a:spcPts val="0"/>
              </a:spcAft>
              <a:buSzPts val="1920"/>
              <a:buNone/>
            </a:pPr>
            <a:endParaRPr sz="24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g1dbfcba9421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padding</a:t>
            </a:r>
            <a:r>
              <a:rPr lang="pt-BR"/>
              <a:t>: </a:t>
            </a:r>
            <a:endParaRPr/>
          </a:p>
          <a:p>
            <a:pPr marL="0" lvl="0" indent="0" algn="l" rtl="0">
              <a:spcBef>
                <a:spcPts val="0"/>
              </a:spcBef>
              <a:spcAft>
                <a:spcPts val="0"/>
              </a:spcAft>
              <a:buNone/>
            </a:pPr>
            <a:endParaRPr/>
          </a:p>
        </p:txBody>
      </p:sp>
      <p:sp>
        <p:nvSpPr>
          <p:cNvPr id="1245" name="Google Shape;1245;g1dbfcba9421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padding é capaz de definir o espaçamento </a:t>
            </a:r>
            <a:r>
              <a:rPr lang="pt-BR" b="1"/>
              <a:t>interno</a:t>
            </a:r>
            <a:r>
              <a:rPr lang="pt-BR"/>
              <a:t> entre a borda, e o conteúdo, por exemplo:</a:t>
            </a:r>
            <a:endParaRPr/>
          </a:p>
          <a:p>
            <a:pPr marL="0" lvl="0" indent="0" algn="l" rtl="0">
              <a:spcBef>
                <a:spcPts val="1000"/>
              </a:spcBef>
              <a:spcAft>
                <a:spcPts val="0"/>
              </a:spcAft>
              <a:buNone/>
            </a:pPr>
            <a:r>
              <a:rPr lang="pt-BR"/>
              <a:t>Sem padding:                          Com paddingde 20px:     </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Essa propriedade também é capaz de receber 4 valores, influenciando na ordem em que é dada o espaçamento do elemento.</a:t>
            </a:r>
            <a:endParaRPr/>
          </a:p>
        </p:txBody>
      </p:sp>
      <p:pic>
        <p:nvPicPr>
          <p:cNvPr id="1246" name="Google Shape;1246;g1dbfcba9421_0_0"/>
          <p:cNvPicPr preferRelativeResize="0"/>
          <p:nvPr/>
        </p:nvPicPr>
        <p:blipFill>
          <a:blip r:embed="rId3">
            <a:alphaModFix/>
          </a:blip>
          <a:stretch>
            <a:fillRect/>
          </a:stretch>
        </p:blipFill>
        <p:spPr>
          <a:xfrm>
            <a:off x="1444790" y="3259175"/>
            <a:ext cx="1209700" cy="541650"/>
          </a:xfrm>
          <a:prstGeom prst="rect">
            <a:avLst/>
          </a:prstGeom>
          <a:noFill/>
          <a:ln>
            <a:noFill/>
          </a:ln>
        </p:spPr>
      </p:pic>
      <p:pic>
        <p:nvPicPr>
          <p:cNvPr id="1247" name="Google Shape;1247;g1dbfcba9421_0_0"/>
          <p:cNvPicPr preferRelativeResize="0"/>
          <p:nvPr/>
        </p:nvPicPr>
        <p:blipFill>
          <a:blip r:embed="rId4">
            <a:alphaModFix/>
          </a:blip>
          <a:stretch>
            <a:fillRect/>
          </a:stretch>
        </p:blipFill>
        <p:spPr>
          <a:xfrm>
            <a:off x="5377813" y="3259164"/>
            <a:ext cx="1922937" cy="14004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g1dbfcba9421_0_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padding</a:t>
            </a:r>
            <a:r>
              <a:rPr lang="pt-BR"/>
              <a:t>:</a:t>
            </a:r>
            <a:endParaRPr/>
          </a:p>
          <a:p>
            <a:pPr marL="0" lvl="0" indent="0" algn="l" rtl="0">
              <a:spcBef>
                <a:spcPts val="0"/>
              </a:spcBef>
              <a:spcAft>
                <a:spcPts val="0"/>
              </a:spcAft>
              <a:buNone/>
            </a:pPr>
            <a:r>
              <a:rPr lang="pt-BR"/>
              <a:t>Atribuindo valores</a:t>
            </a:r>
            <a:endParaRPr/>
          </a:p>
        </p:txBody>
      </p:sp>
      <p:sp>
        <p:nvSpPr>
          <p:cNvPr id="1253" name="Google Shape;1253;g1dbfcba9421_0_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Atribuindo apenas um valor no ‘padding’, ele irá aplicar a quantidade de espaçamento informada nos 4 lados do conteúdo (em cima, no lado direito, embaixo, no lado esquerdo).</a:t>
            </a:r>
            <a:endParaRPr/>
          </a:p>
          <a:p>
            <a:pPr marL="0" lvl="0" indent="0" algn="l" rtl="0">
              <a:spcBef>
                <a:spcPts val="1000"/>
              </a:spcBef>
              <a:spcAft>
                <a:spcPts val="0"/>
              </a:spcAft>
              <a:buNone/>
            </a:pPr>
            <a:r>
              <a:rPr lang="pt-BR"/>
              <a:t>Caso você atribua 2 valores nele. O primeiro valor será dado na vertical, e o segundo valor na horizontal.</a:t>
            </a:r>
            <a:endParaRPr/>
          </a:p>
          <a:p>
            <a:pPr marL="0" lvl="0" indent="0" algn="l" rtl="0">
              <a:spcBef>
                <a:spcPts val="1000"/>
              </a:spcBef>
              <a:spcAft>
                <a:spcPts val="0"/>
              </a:spcAft>
              <a:buNone/>
            </a:pPr>
            <a:r>
              <a:rPr lang="pt-BR"/>
              <a:t>Caso seja dado 3 valores nele. O primeiro irá ser atribuído em cima, o segundo será na horizontal (esquerda e direita) e o terceiro valor será atribuído embaixo.</a:t>
            </a:r>
            <a:endParaRPr/>
          </a:p>
          <a:p>
            <a:pPr marL="0" lvl="0" indent="0" algn="l" rtl="0">
              <a:spcBef>
                <a:spcPts val="1000"/>
              </a:spcBef>
              <a:spcAft>
                <a:spcPts val="0"/>
              </a:spcAft>
              <a:buNone/>
            </a:pPr>
            <a:r>
              <a:rPr lang="pt-BR"/>
              <a:t>E no último caso, de ser definido 4 valores nesta propriedade. O </a:t>
            </a:r>
            <a:r>
              <a:rPr lang="pt-BR" b="1"/>
              <a:t>primeiro</a:t>
            </a:r>
            <a:r>
              <a:rPr lang="pt-BR"/>
              <a:t> irá definir o espaço de cima, o </a:t>
            </a:r>
            <a:r>
              <a:rPr lang="pt-BR" b="1"/>
              <a:t>segundo</a:t>
            </a:r>
            <a:r>
              <a:rPr lang="pt-BR"/>
              <a:t> irá definir o lado direito, o </a:t>
            </a:r>
            <a:r>
              <a:rPr lang="pt-BR" b="1"/>
              <a:t>terceiro</a:t>
            </a:r>
            <a:r>
              <a:rPr lang="pt-BR"/>
              <a:t> irá definir embaixo, e o </a:t>
            </a:r>
            <a:r>
              <a:rPr lang="pt-BR" b="1"/>
              <a:t>quarto</a:t>
            </a:r>
            <a:r>
              <a:rPr lang="pt-BR"/>
              <a:t> irá definir o lado esquerdo.</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1dbfcba9421_0_1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padding</a:t>
            </a:r>
            <a:r>
              <a:rPr lang="pt-BR"/>
              <a:t>:</a:t>
            </a:r>
            <a:endParaRPr/>
          </a:p>
          <a:p>
            <a:pPr marL="0" lvl="0" indent="0" algn="l" rtl="0">
              <a:spcBef>
                <a:spcPts val="0"/>
              </a:spcBef>
              <a:spcAft>
                <a:spcPts val="0"/>
              </a:spcAft>
              <a:buNone/>
            </a:pPr>
            <a:r>
              <a:rPr lang="pt-BR"/>
              <a:t>propriedades individuais</a:t>
            </a:r>
            <a:endParaRPr/>
          </a:p>
        </p:txBody>
      </p:sp>
      <p:sp>
        <p:nvSpPr>
          <p:cNvPr id="1259" name="Google Shape;1259;g1dbfcba9421_0_1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padding, possui 4 propriedades individuais, sendo elas: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padding-top = define o espaçamento em cima</a:t>
            </a:r>
            <a:endParaRPr/>
          </a:p>
          <a:p>
            <a:pPr marL="457200" lvl="0" indent="-320040" algn="l" rtl="0">
              <a:spcBef>
                <a:spcPts val="0"/>
              </a:spcBef>
              <a:spcAft>
                <a:spcPts val="0"/>
              </a:spcAft>
              <a:buSzPts val="1440"/>
              <a:buChar char="►"/>
            </a:pPr>
            <a:r>
              <a:rPr lang="pt-BR"/>
              <a:t>padding-right = define o espaçamento no lado direito</a:t>
            </a:r>
            <a:endParaRPr/>
          </a:p>
          <a:p>
            <a:pPr marL="457200" lvl="0" indent="-320040" algn="l" rtl="0">
              <a:spcBef>
                <a:spcPts val="0"/>
              </a:spcBef>
              <a:spcAft>
                <a:spcPts val="0"/>
              </a:spcAft>
              <a:buSzPts val="1440"/>
              <a:buChar char="►"/>
            </a:pPr>
            <a:r>
              <a:rPr lang="pt-BR"/>
              <a:t>padding-bottom = define o espaçamento embaixo</a:t>
            </a:r>
            <a:endParaRPr/>
          </a:p>
          <a:p>
            <a:pPr marL="457200" lvl="0" indent="-320040" algn="l" rtl="0">
              <a:spcBef>
                <a:spcPts val="0"/>
              </a:spcBef>
              <a:spcAft>
                <a:spcPts val="0"/>
              </a:spcAft>
              <a:buSzPts val="1440"/>
              <a:buChar char="►"/>
            </a:pPr>
            <a:r>
              <a:rPr lang="pt-BR"/>
              <a:t>margin-left = define o espaçamento no lado esquerdo</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g1dbfcba9421_0_1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padding</a:t>
            </a:r>
            <a:r>
              <a:rPr lang="pt-BR"/>
              <a:t>:</a:t>
            </a:r>
            <a:endParaRPr/>
          </a:p>
          <a:p>
            <a:pPr marL="0" lvl="0" indent="0" algn="l" rtl="0">
              <a:spcBef>
                <a:spcPts val="0"/>
              </a:spcBef>
              <a:spcAft>
                <a:spcPts val="0"/>
              </a:spcAft>
              <a:buNone/>
            </a:pPr>
            <a:r>
              <a:rPr lang="pt-BR"/>
              <a:t>margin na prática</a:t>
            </a:r>
            <a:endParaRPr/>
          </a:p>
        </p:txBody>
      </p:sp>
      <p:sp>
        <p:nvSpPr>
          <p:cNvPr id="1265" name="Google Shape;1265;g1dbfcba9421_0_1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padding: 15px;</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padding: 15px 5px;</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padding: 15px 5px 7px;</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margin: 15px 5px 7px 30px;</a:t>
            </a:r>
            <a:endParaRPr/>
          </a:p>
        </p:txBody>
      </p:sp>
      <p:pic>
        <p:nvPicPr>
          <p:cNvPr id="1266" name="Google Shape;1266;g1dbfcba9421_0_17"/>
          <p:cNvPicPr preferRelativeResize="0"/>
          <p:nvPr/>
        </p:nvPicPr>
        <p:blipFill>
          <a:blip r:embed="rId3">
            <a:alphaModFix/>
          </a:blip>
          <a:stretch>
            <a:fillRect/>
          </a:stretch>
        </p:blipFill>
        <p:spPr>
          <a:xfrm>
            <a:off x="3427817" y="1853125"/>
            <a:ext cx="1331450" cy="960650"/>
          </a:xfrm>
          <a:prstGeom prst="rect">
            <a:avLst/>
          </a:prstGeom>
          <a:noFill/>
          <a:ln>
            <a:noFill/>
          </a:ln>
        </p:spPr>
      </p:pic>
      <p:pic>
        <p:nvPicPr>
          <p:cNvPr id="1267" name="Google Shape;1267;g1dbfcba9421_0_17"/>
          <p:cNvPicPr preferRelativeResize="0"/>
          <p:nvPr/>
        </p:nvPicPr>
        <p:blipFill>
          <a:blip r:embed="rId4">
            <a:alphaModFix/>
          </a:blip>
          <a:stretch>
            <a:fillRect/>
          </a:stretch>
        </p:blipFill>
        <p:spPr>
          <a:xfrm>
            <a:off x="3625725" y="3075200"/>
            <a:ext cx="1133550" cy="960650"/>
          </a:xfrm>
          <a:prstGeom prst="rect">
            <a:avLst/>
          </a:prstGeom>
          <a:noFill/>
          <a:ln>
            <a:noFill/>
          </a:ln>
        </p:spPr>
      </p:pic>
      <p:pic>
        <p:nvPicPr>
          <p:cNvPr id="1268" name="Google Shape;1268;g1dbfcba9421_0_17"/>
          <p:cNvPicPr preferRelativeResize="0"/>
          <p:nvPr/>
        </p:nvPicPr>
        <p:blipFill>
          <a:blip r:embed="rId5">
            <a:alphaModFix/>
          </a:blip>
          <a:stretch>
            <a:fillRect/>
          </a:stretch>
        </p:blipFill>
        <p:spPr>
          <a:xfrm>
            <a:off x="4140712" y="4297275"/>
            <a:ext cx="1160785" cy="960650"/>
          </a:xfrm>
          <a:prstGeom prst="rect">
            <a:avLst/>
          </a:prstGeom>
          <a:noFill/>
          <a:ln>
            <a:noFill/>
          </a:ln>
        </p:spPr>
      </p:pic>
      <p:pic>
        <p:nvPicPr>
          <p:cNvPr id="1269" name="Google Shape;1269;g1dbfcba9421_0_17"/>
          <p:cNvPicPr preferRelativeResize="0"/>
          <p:nvPr/>
        </p:nvPicPr>
        <p:blipFill>
          <a:blip r:embed="rId6">
            <a:alphaModFix/>
          </a:blip>
          <a:stretch>
            <a:fillRect/>
          </a:stretch>
        </p:blipFill>
        <p:spPr>
          <a:xfrm>
            <a:off x="4910867" y="5459425"/>
            <a:ext cx="1331450" cy="789007"/>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g1dbfcba9421_0_2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margin</a:t>
            </a:r>
            <a:r>
              <a:rPr lang="pt-BR"/>
              <a:t>: </a:t>
            </a:r>
            <a:endParaRPr/>
          </a:p>
          <a:p>
            <a:pPr marL="0" lvl="0" indent="0" algn="l" rtl="0">
              <a:spcBef>
                <a:spcPts val="0"/>
              </a:spcBef>
              <a:spcAft>
                <a:spcPts val="0"/>
              </a:spcAft>
              <a:buNone/>
            </a:pPr>
            <a:endParaRPr/>
          </a:p>
        </p:txBody>
      </p:sp>
      <p:sp>
        <p:nvSpPr>
          <p:cNvPr id="1275" name="Google Shape;1275;g1dbfcba9421_0_2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O margin é capaz de definir o espaçamento </a:t>
            </a:r>
            <a:r>
              <a:rPr lang="pt-BR" b="1"/>
              <a:t>externo </a:t>
            </a:r>
            <a:r>
              <a:rPr lang="pt-BR"/>
              <a:t>entre a um conteúdo e outro. Por exemplo, caso seja definido um &lt;span&gt; a uma palavra em meio ao texto, e usar o margin:</a:t>
            </a:r>
            <a:endParaRPr/>
          </a:p>
          <a:p>
            <a:pPr marL="0" lvl="0" indent="0" algn="l" rtl="0">
              <a:spcBef>
                <a:spcPts val="1000"/>
              </a:spcBef>
              <a:spcAft>
                <a:spcPts val="0"/>
              </a:spcAft>
              <a:buNone/>
            </a:pPr>
            <a:r>
              <a:rPr lang="pt-BR"/>
              <a:t>Sem margin:                          Com margin de 20px:     </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Essa propriedade também é capaz de receber 4 valores, influenciando na ordem em que é dado o espaçamento do elemento.</a:t>
            </a:r>
            <a:endParaRPr/>
          </a:p>
        </p:txBody>
      </p:sp>
      <p:pic>
        <p:nvPicPr>
          <p:cNvPr id="1276" name="Google Shape;1276;g1dbfcba9421_0_26"/>
          <p:cNvPicPr preferRelativeResize="0"/>
          <p:nvPr/>
        </p:nvPicPr>
        <p:blipFill>
          <a:blip r:embed="rId3">
            <a:alphaModFix/>
          </a:blip>
          <a:stretch>
            <a:fillRect/>
          </a:stretch>
        </p:blipFill>
        <p:spPr>
          <a:xfrm>
            <a:off x="646094" y="3540100"/>
            <a:ext cx="2884300" cy="739950"/>
          </a:xfrm>
          <a:prstGeom prst="rect">
            <a:avLst/>
          </a:prstGeom>
          <a:noFill/>
          <a:ln>
            <a:noFill/>
          </a:ln>
        </p:spPr>
      </p:pic>
      <p:pic>
        <p:nvPicPr>
          <p:cNvPr id="1277" name="Google Shape;1277;g1dbfcba9421_0_26"/>
          <p:cNvPicPr preferRelativeResize="0"/>
          <p:nvPr/>
        </p:nvPicPr>
        <p:blipFill>
          <a:blip r:embed="rId4">
            <a:alphaModFix/>
          </a:blip>
          <a:stretch>
            <a:fillRect/>
          </a:stretch>
        </p:blipFill>
        <p:spPr>
          <a:xfrm>
            <a:off x="4434043" y="3540100"/>
            <a:ext cx="2841408" cy="73995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g1dbfcba9421_0_3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margin</a:t>
            </a:r>
            <a:r>
              <a:rPr lang="pt-BR"/>
              <a:t>:</a:t>
            </a:r>
            <a:endParaRPr/>
          </a:p>
          <a:p>
            <a:pPr marL="0" lvl="0" indent="0" algn="l" rtl="0">
              <a:spcBef>
                <a:spcPts val="0"/>
              </a:spcBef>
              <a:spcAft>
                <a:spcPts val="0"/>
              </a:spcAft>
              <a:buNone/>
            </a:pPr>
            <a:r>
              <a:rPr lang="pt-BR"/>
              <a:t>Atribuindo valores</a:t>
            </a:r>
            <a:endParaRPr/>
          </a:p>
        </p:txBody>
      </p:sp>
      <p:sp>
        <p:nvSpPr>
          <p:cNvPr id="1283" name="Google Shape;1283;g1dbfcba9421_0_3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Atribuindo apenas um valor no ‘margin’, ele irá aplicar a quantidade de espaçamento informada nos 4 lados do conteúdo (em cima, no lado direito, embaixo, no lado esquerdo).</a:t>
            </a:r>
            <a:endParaRPr/>
          </a:p>
          <a:p>
            <a:pPr marL="0" lvl="0" indent="0" algn="l" rtl="0">
              <a:spcBef>
                <a:spcPts val="1000"/>
              </a:spcBef>
              <a:spcAft>
                <a:spcPts val="0"/>
              </a:spcAft>
              <a:buNone/>
            </a:pPr>
            <a:r>
              <a:rPr lang="pt-BR"/>
              <a:t>Caso você atribua 2 valores nele. O primeiro valor será dado na vertical, e o segundo valor na horizontal.</a:t>
            </a:r>
            <a:endParaRPr/>
          </a:p>
          <a:p>
            <a:pPr marL="0" lvl="0" indent="0" algn="l" rtl="0">
              <a:spcBef>
                <a:spcPts val="1000"/>
              </a:spcBef>
              <a:spcAft>
                <a:spcPts val="0"/>
              </a:spcAft>
              <a:buNone/>
            </a:pPr>
            <a:r>
              <a:rPr lang="pt-BR"/>
              <a:t>Caso seja dado 3 valores nele. O primeiro irá ser atribuído em cima, o segundo será na horizontal (esquerda e direita) e o terceiro valor será atribuído embaixo.</a:t>
            </a:r>
            <a:endParaRPr/>
          </a:p>
          <a:p>
            <a:pPr marL="0" lvl="0" indent="0" algn="l" rtl="0">
              <a:spcBef>
                <a:spcPts val="1000"/>
              </a:spcBef>
              <a:spcAft>
                <a:spcPts val="0"/>
              </a:spcAft>
              <a:buNone/>
            </a:pPr>
            <a:r>
              <a:rPr lang="pt-BR"/>
              <a:t>E no último caso, de ser definido 4 valores nesta propriedade. O </a:t>
            </a:r>
            <a:r>
              <a:rPr lang="pt-BR" b="1"/>
              <a:t>primeiro</a:t>
            </a:r>
            <a:r>
              <a:rPr lang="pt-BR"/>
              <a:t> irá definir o espaço de cima, o </a:t>
            </a:r>
            <a:r>
              <a:rPr lang="pt-BR" b="1"/>
              <a:t>segundo</a:t>
            </a:r>
            <a:r>
              <a:rPr lang="pt-BR"/>
              <a:t> irá definir o lado direito, o </a:t>
            </a:r>
            <a:r>
              <a:rPr lang="pt-BR" b="1"/>
              <a:t>terceiro</a:t>
            </a:r>
            <a:r>
              <a:rPr lang="pt-BR"/>
              <a:t> irá definir embaixo, e o </a:t>
            </a:r>
            <a:r>
              <a:rPr lang="pt-BR" b="1"/>
              <a:t>quarto</a:t>
            </a:r>
            <a:r>
              <a:rPr lang="pt-BR"/>
              <a:t> irá definir o lado esquerdo.</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g1dbfcba9421_0_3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margin</a:t>
            </a:r>
            <a:r>
              <a:rPr lang="pt-BR"/>
              <a:t>:</a:t>
            </a:r>
            <a:endParaRPr/>
          </a:p>
          <a:p>
            <a:pPr marL="0" lvl="0" indent="0" algn="l" rtl="0">
              <a:spcBef>
                <a:spcPts val="0"/>
              </a:spcBef>
              <a:spcAft>
                <a:spcPts val="0"/>
              </a:spcAft>
              <a:buNone/>
            </a:pPr>
            <a:r>
              <a:rPr lang="pt-BR"/>
              <a:t>propriedades individuais</a:t>
            </a:r>
            <a:endParaRPr/>
          </a:p>
        </p:txBody>
      </p:sp>
      <p:sp>
        <p:nvSpPr>
          <p:cNvPr id="1289" name="Google Shape;1289;g1dbfcba9421_0_3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margin, possui 4 propriedades individuais, sendo elas: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margin-top = define o espaçamento em cima</a:t>
            </a:r>
            <a:endParaRPr/>
          </a:p>
          <a:p>
            <a:pPr marL="457200" lvl="0" indent="-320040" algn="l" rtl="0">
              <a:spcBef>
                <a:spcPts val="0"/>
              </a:spcBef>
              <a:spcAft>
                <a:spcPts val="0"/>
              </a:spcAft>
              <a:buSzPts val="1440"/>
              <a:buChar char="►"/>
            </a:pPr>
            <a:r>
              <a:rPr lang="pt-BR"/>
              <a:t>margin-right = define o espaçamento no lado direito</a:t>
            </a:r>
            <a:endParaRPr/>
          </a:p>
          <a:p>
            <a:pPr marL="457200" lvl="0" indent="-320040" algn="l" rtl="0">
              <a:spcBef>
                <a:spcPts val="0"/>
              </a:spcBef>
              <a:spcAft>
                <a:spcPts val="0"/>
              </a:spcAft>
              <a:buSzPts val="1440"/>
              <a:buChar char="►"/>
            </a:pPr>
            <a:r>
              <a:rPr lang="pt-BR"/>
              <a:t>margin-bottom = define o espaçamento embaixo</a:t>
            </a:r>
            <a:endParaRPr/>
          </a:p>
          <a:p>
            <a:pPr marL="457200" lvl="0" indent="-320040" algn="l" rtl="0">
              <a:spcBef>
                <a:spcPts val="0"/>
              </a:spcBef>
              <a:spcAft>
                <a:spcPts val="0"/>
              </a:spcAft>
              <a:buSzPts val="1440"/>
              <a:buChar char="►"/>
            </a:pPr>
            <a:r>
              <a:rPr lang="pt-BR"/>
              <a:t>margin-left = define o espaçamento no lado esquerdo</a:t>
            </a:r>
            <a:endParaRPr/>
          </a:p>
          <a:p>
            <a:pPr marL="0" lvl="0" indent="0" algn="l" rtl="0">
              <a:spcBef>
                <a:spcPts val="1000"/>
              </a:spcBef>
              <a:spcAft>
                <a:spcPts val="0"/>
              </a:spcAft>
              <a:buNone/>
            </a:pPr>
            <a:endParaRPr/>
          </a:p>
          <a:p>
            <a:pPr marL="0" lvl="0" indent="0" algn="l" rtl="0">
              <a:spcBef>
                <a:spcPts val="1000"/>
              </a:spcBef>
              <a:spcAft>
                <a:spcPts val="0"/>
              </a:spcAft>
              <a:buNone/>
            </a:pPr>
            <a:r>
              <a:rPr lang="pt-BR"/>
              <a:t>Nota: caso você usa a propriedade ‘</a:t>
            </a:r>
            <a:r>
              <a:rPr lang="pt-BR" b="1"/>
              <a:t>margin: 0 auto;</a:t>
            </a:r>
            <a:r>
              <a:rPr lang="pt-BR"/>
              <a:t>’. Ajustará o espaçamento externo de acordo com a página, mantendo assim seu conteúdo centralizado.</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g1dc02a785bf_1_6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width</a:t>
            </a:r>
            <a:r>
              <a:rPr lang="pt-BR"/>
              <a:t>:</a:t>
            </a:r>
            <a:endParaRPr/>
          </a:p>
          <a:p>
            <a:pPr marL="0" lvl="0" indent="0" algn="l" rtl="0">
              <a:spcBef>
                <a:spcPts val="0"/>
              </a:spcBef>
              <a:spcAft>
                <a:spcPts val="0"/>
              </a:spcAft>
              <a:buNone/>
            </a:pPr>
            <a:endParaRPr/>
          </a:p>
        </p:txBody>
      </p:sp>
      <p:sp>
        <p:nvSpPr>
          <p:cNvPr id="1295" name="Google Shape;1295;g1dc02a785bf_1_6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É quase impossível não usá-lo, pois ele serve para definir a </a:t>
            </a:r>
            <a:r>
              <a:rPr lang="pt-BR" b="1"/>
              <a:t>largura</a:t>
            </a:r>
            <a:r>
              <a:rPr lang="pt-BR"/>
              <a:t> (do espaçamento) de quase todos os elementos de uma página.</a:t>
            </a:r>
            <a:endParaRPr/>
          </a:p>
          <a:p>
            <a:pPr marL="0" lvl="0" indent="0" algn="l" rtl="0">
              <a:spcBef>
                <a:spcPts val="1000"/>
              </a:spcBef>
              <a:spcAft>
                <a:spcPts val="0"/>
              </a:spcAft>
              <a:buNone/>
            </a:pPr>
            <a:r>
              <a:rPr lang="pt-BR"/>
              <a:t>Ele pode receber como valores diversas unidades de medidas como: px, %, em, cm, vw, etc</a:t>
            </a:r>
            <a:endParaRPr/>
          </a:p>
          <a:p>
            <a:pPr marL="0" lvl="0" indent="0" algn="l" rtl="0">
              <a:spcBef>
                <a:spcPts val="1000"/>
              </a:spcBef>
              <a:spcAft>
                <a:spcPts val="0"/>
              </a:spcAft>
              <a:buNone/>
            </a:pPr>
            <a:endParaRPr/>
          </a:p>
          <a:p>
            <a:pPr marL="0" lvl="0" indent="0" algn="l" rtl="0">
              <a:spcBef>
                <a:spcPts val="1000"/>
              </a:spcBef>
              <a:spcAft>
                <a:spcPts val="0"/>
              </a:spcAft>
              <a:buNone/>
            </a:pPr>
            <a:r>
              <a:rPr lang="pt-BR" b="1"/>
              <a:t>OBS:</a:t>
            </a:r>
            <a:r>
              <a:rPr lang="pt-BR"/>
              <a:t> a unidade de medida ‘</a:t>
            </a:r>
            <a:r>
              <a:rPr lang="pt-BR" b="1"/>
              <a:t>em</a:t>
            </a:r>
            <a:r>
              <a:rPr lang="pt-BR"/>
              <a:t>’ tem um valor padrão de 16px, porém ele quando usado no width ele é ajustado automaticamente de acordo com o comprimento da página. Em projetos responsivos esta unidade de medida é indispensável.</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g1dc02a785bf_1_7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height</a:t>
            </a:r>
            <a:r>
              <a:rPr lang="pt-BR"/>
              <a:t>:</a:t>
            </a:r>
            <a:endParaRPr/>
          </a:p>
        </p:txBody>
      </p:sp>
      <p:sp>
        <p:nvSpPr>
          <p:cNvPr id="1301" name="Google Shape;1301;g1dc02a785bf_1_7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É quase impossível não usá-lo, pois ele serve para definir a </a:t>
            </a:r>
            <a:r>
              <a:rPr lang="pt-BR" b="1"/>
              <a:t>altura</a:t>
            </a:r>
            <a:r>
              <a:rPr lang="pt-BR"/>
              <a:t>(do espaçamento) de quase todos os elementos de uma página.</a:t>
            </a:r>
            <a:endParaRPr/>
          </a:p>
          <a:p>
            <a:pPr marL="0" lvl="0" indent="0" algn="l" rtl="0">
              <a:spcBef>
                <a:spcPts val="1000"/>
              </a:spcBef>
              <a:spcAft>
                <a:spcPts val="0"/>
              </a:spcAft>
              <a:buNone/>
            </a:pPr>
            <a:r>
              <a:rPr lang="pt-BR"/>
              <a:t>Ele pode receber como valores diversas unidades de medidas como: px, %, em, cm, vw, etc</a:t>
            </a:r>
            <a:endParaRPr/>
          </a:p>
          <a:p>
            <a:pPr marL="0" lvl="0" indent="0" algn="l" rtl="0">
              <a:spcBef>
                <a:spcPts val="1000"/>
              </a:spcBef>
              <a:spcAft>
                <a:spcPts val="0"/>
              </a:spcAft>
              <a:buNone/>
            </a:pPr>
            <a:endParaRPr/>
          </a:p>
          <a:p>
            <a:pPr marL="0" lvl="0" indent="0" algn="l" rtl="0">
              <a:spcBef>
                <a:spcPts val="1000"/>
              </a:spcBef>
              <a:spcAft>
                <a:spcPts val="0"/>
              </a:spcAft>
              <a:buNone/>
            </a:pPr>
            <a:r>
              <a:rPr lang="pt-BR" b="1"/>
              <a:t>OBS:</a:t>
            </a:r>
            <a:r>
              <a:rPr lang="pt-BR"/>
              <a:t> a unidade de medida ‘</a:t>
            </a:r>
            <a:r>
              <a:rPr lang="pt-BR" b="1"/>
              <a:t>em</a:t>
            </a:r>
            <a:r>
              <a:rPr lang="pt-BR"/>
              <a:t>’ tem um valor padrão de 16px, porém ele quando usado no height ele é ajustado automaticamente de acordo com o comprimento da página. Em projetos responsivos esta unidade de medida é indispensável.</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g1dc154a4751_0_3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outline</a:t>
            </a:r>
            <a:r>
              <a:rPr lang="pt-BR"/>
              <a:t>:</a:t>
            </a:r>
            <a:endParaRPr/>
          </a:p>
          <a:p>
            <a:pPr marL="0" lvl="0" indent="0" algn="l" rtl="0">
              <a:spcBef>
                <a:spcPts val="0"/>
              </a:spcBef>
              <a:spcAft>
                <a:spcPts val="0"/>
              </a:spcAft>
              <a:buNone/>
            </a:pPr>
            <a:endParaRPr/>
          </a:p>
        </p:txBody>
      </p:sp>
      <p:sp>
        <p:nvSpPr>
          <p:cNvPr id="1307" name="Google Shape;1307;g1dc154a4751_0_3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aplica uma ‘linha-sobre’ o conteúdo que você o aplicar, extremamente parecido com o border. A diferença do outline com ele é que não é possível definir espessuras específicas para cada lado usando o outline, ele é aplicado igualmente em todos os 4 lados.</a:t>
            </a:r>
            <a:endParaRPr/>
          </a:p>
          <a:p>
            <a:pPr marL="0" lvl="0" indent="0" algn="l" rtl="0">
              <a:spcBef>
                <a:spcPts val="1000"/>
              </a:spcBef>
              <a:spcAft>
                <a:spcPts val="0"/>
              </a:spcAft>
              <a:buNone/>
            </a:pPr>
            <a:r>
              <a:rPr lang="pt-BR"/>
              <a:t>Além disso ele é aplicado do mesmo jeito que a forma abreviada do border:</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De resto, ele é igual ao border, possui propriedades independetes como ‘outline-color’, ‘outline-width’, mas também é possível usá-las todas de uma vez apenas com o ‘outline’.</a:t>
            </a:r>
            <a:endParaRPr/>
          </a:p>
        </p:txBody>
      </p:sp>
      <p:pic>
        <p:nvPicPr>
          <p:cNvPr id="1308" name="Google Shape;1308;g1dc154a4751_0_37"/>
          <p:cNvPicPr preferRelativeResize="0"/>
          <p:nvPr/>
        </p:nvPicPr>
        <p:blipFill>
          <a:blip r:embed="rId3">
            <a:alphaModFix/>
          </a:blip>
          <a:stretch>
            <a:fillRect/>
          </a:stretch>
        </p:blipFill>
        <p:spPr>
          <a:xfrm>
            <a:off x="1103286" y="4234150"/>
            <a:ext cx="3907425" cy="392925"/>
          </a:xfrm>
          <a:prstGeom prst="rect">
            <a:avLst/>
          </a:prstGeom>
          <a:noFill/>
          <a:ln>
            <a:noFill/>
          </a:ln>
        </p:spPr>
      </p:pic>
      <p:pic>
        <p:nvPicPr>
          <p:cNvPr id="1309" name="Google Shape;1309;g1dc154a4751_0_37"/>
          <p:cNvPicPr preferRelativeResize="0"/>
          <p:nvPr/>
        </p:nvPicPr>
        <p:blipFill>
          <a:blip r:embed="rId4">
            <a:alphaModFix/>
          </a:blip>
          <a:stretch>
            <a:fillRect/>
          </a:stretch>
        </p:blipFill>
        <p:spPr>
          <a:xfrm>
            <a:off x="5344741" y="4069488"/>
            <a:ext cx="2554300" cy="722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Parte teórica: Ferramenta Figma</a:t>
            </a:r>
            <a:endParaRPr/>
          </a:p>
        </p:txBody>
      </p:sp>
      <p:pic>
        <p:nvPicPr>
          <p:cNvPr id="251" name="Google Shape;251;p17"/>
          <p:cNvPicPr preferRelativeResize="0">
            <a:picLocks noGrp="1"/>
          </p:cNvPicPr>
          <p:nvPr>
            <p:ph type="body" idx="1"/>
          </p:nvPr>
        </p:nvPicPr>
        <p:blipFill rotWithShape="1">
          <a:blip r:embed="rId3">
            <a:alphaModFix/>
          </a:blip>
          <a:srcRect/>
          <a:stretch/>
        </p:blipFill>
        <p:spPr>
          <a:xfrm>
            <a:off x="1094996" y="1679575"/>
            <a:ext cx="9514845" cy="4725707"/>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g1dc154a4751_0_4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outline</a:t>
            </a:r>
            <a:r>
              <a:rPr lang="pt-BR"/>
              <a:t>:</a:t>
            </a:r>
            <a:endParaRPr/>
          </a:p>
          <a:p>
            <a:pPr marL="0" lvl="0" indent="0" algn="l" rtl="0">
              <a:spcBef>
                <a:spcPts val="0"/>
              </a:spcBef>
              <a:spcAft>
                <a:spcPts val="0"/>
              </a:spcAft>
              <a:buNone/>
            </a:pPr>
            <a:r>
              <a:rPr lang="pt-BR"/>
              <a:t>tipos de bordas</a:t>
            </a:r>
            <a:endParaRPr/>
          </a:p>
        </p:txBody>
      </p:sp>
      <p:sp>
        <p:nvSpPr>
          <p:cNvPr id="1315" name="Google Shape;1315;g1dc154a4751_0_4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316" name="Google Shape;1316;g1dc154a4751_0_44"/>
          <p:cNvPicPr preferRelativeResize="0"/>
          <p:nvPr/>
        </p:nvPicPr>
        <p:blipFill>
          <a:blip r:embed="rId3">
            <a:alphaModFix/>
          </a:blip>
          <a:stretch>
            <a:fillRect/>
          </a:stretch>
        </p:blipFill>
        <p:spPr>
          <a:xfrm>
            <a:off x="4077842" y="2052925"/>
            <a:ext cx="2677250" cy="2045350"/>
          </a:xfrm>
          <a:prstGeom prst="rect">
            <a:avLst/>
          </a:prstGeom>
          <a:noFill/>
          <a:ln>
            <a:noFill/>
          </a:ln>
        </p:spPr>
      </p:pic>
      <p:pic>
        <p:nvPicPr>
          <p:cNvPr id="1317" name="Google Shape;1317;g1dc154a4751_0_44"/>
          <p:cNvPicPr preferRelativeResize="0"/>
          <p:nvPr/>
        </p:nvPicPr>
        <p:blipFill>
          <a:blip r:embed="rId4">
            <a:alphaModFix/>
          </a:blip>
          <a:stretch>
            <a:fillRect/>
          </a:stretch>
        </p:blipFill>
        <p:spPr>
          <a:xfrm>
            <a:off x="1103300" y="4298074"/>
            <a:ext cx="8946599" cy="189472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g1dc154a4751_0_5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outline</a:t>
            </a:r>
            <a:r>
              <a:rPr lang="pt-BR"/>
              <a:t>:</a:t>
            </a:r>
            <a:endParaRPr/>
          </a:p>
          <a:p>
            <a:pPr marL="0" lvl="0" indent="0" algn="l" rtl="0">
              <a:spcBef>
                <a:spcPts val="0"/>
              </a:spcBef>
              <a:spcAft>
                <a:spcPts val="0"/>
              </a:spcAft>
              <a:buNone/>
            </a:pPr>
            <a:r>
              <a:rPr lang="pt-BR"/>
              <a:t>outline-offset</a:t>
            </a:r>
            <a:endParaRPr/>
          </a:p>
        </p:txBody>
      </p:sp>
      <p:sp>
        <p:nvSpPr>
          <p:cNvPr id="1323" name="Google Shape;1323;g1dc154a4751_0_5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propriedade-independente do outline permite definir o quão distante a borda dele está do conteúdo. Por exemplo:</a:t>
            </a:r>
            <a:endParaRPr/>
          </a:p>
        </p:txBody>
      </p:sp>
      <p:pic>
        <p:nvPicPr>
          <p:cNvPr id="1324" name="Google Shape;1324;g1dc154a4751_0_51"/>
          <p:cNvPicPr preferRelativeResize="0"/>
          <p:nvPr/>
        </p:nvPicPr>
        <p:blipFill>
          <a:blip r:embed="rId3">
            <a:alphaModFix/>
          </a:blip>
          <a:stretch>
            <a:fillRect/>
          </a:stretch>
        </p:blipFill>
        <p:spPr>
          <a:xfrm>
            <a:off x="1103290" y="3011275"/>
            <a:ext cx="3414475" cy="872175"/>
          </a:xfrm>
          <a:prstGeom prst="rect">
            <a:avLst/>
          </a:prstGeom>
          <a:noFill/>
          <a:ln>
            <a:noFill/>
          </a:ln>
        </p:spPr>
      </p:pic>
      <p:pic>
        <p:nvPicPr>
          <p:cNvPr id="1325" name="Google Shape;1325;g1dc154a4751_0_51"/>
          <p:cNvPicPr preferRelativeResize="0"/>
          <p:nvPr/>
        </p:nvPicPr>
        <p:blipFill>
          <a:blip r:embed="rId4">
            <a:alphaModFix/>
          </a:blip>
          <a:stretch>
            <a:fillRect/>
          </a:stretch>
        </p:blipFill>
        <p:spPr>
          <a:xfrm>
            <a:off x="4805067" y="3011275"/>
            <a:ext cx="2717160" cy="8721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g1dbfcba9421_0_6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font</a:t>
            </a:r>
            <a:r>
              <a:rPr lang="pt-BR"/>
              <a:t>:</a:t>
            </a:r>
            <a:endParaRPr/>
          </a:p>
        </p:txBody>
      </p:sp>
      <p:sp>
        <p:nvSpPr>
          <p:cNvPr id="1331" name="Google Shape;1331;g1dbfcba9421_0_6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A propriedade Font é usada para controlar a aparência dos texto. Pelo uso da propriedade de fonte CSS, você pode alterar o tamanho, a cor, o estilo e muito mais do texto.</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font-color = Esta propriedade é usada para alterar a cor do texto</a:t>
            </a:r>
            <a:endParaRPr/>
          </a:p>
          <a:p>
            <a:pPr marL="457200" lvl="0" indent="-320040" algn="l" rtl="0">
              <a:spcBef>
                <a:spcPts val="0"/>
              </a:spcBef>
              <a:spcAft>
                <a:spcPts val="0"/>
              </a:spcAft>
              <a:buSzPts val="1440"/>
              <a:buChar char="►"/>
            </a:pPr>
            <a:r>
              <a:rPr lang="pt-BR"/>
              <a:t>font-family = Esta propriedade muda a caligrafia da fonte de acordo com o nome da familia.</a:t>
            </a:r>
            <a:endParaRPr/>
          </a:p>
          <a:p>
            <a:pPr marL="457200" lvl="0" indent="-320040" algn="l" rtl="0">
              <a:spcBef>
                <a:spcPts val="0"/>
              </a:spcBef>
              <a:spcAft>
                <a:spcPts val="0"/>
              </a:spcAft>
              <a:buSzPts val="1440"/>
              <a:buChar char="►"/>
            </a:pPr>
            <a:r>
              <a:rPr lang="pt-BR"/>
              <a:t>font-size = Esta propriedade é usada para alterar o tamanho da fonte</a:t>
            </a:r>
            <a:endParaRPr/>
          </a:p>
          <a:p>
            <a:pPr marL="457200" lvl="0" indent="-320040" algn="l" rtl="0">
              <a:spcBef>
                <a:spcPts val="0"/>
              </a:spcBef>
              <a:spcAft>
                <a:spcPts val="0"/>
              </a:spcAft>
              <a:buSzPts val="1440"/>
              <a:buChar char="►"/>
            </a:pPr>
            <a:r>
              <a:rPr lang="pt-BR"/>
              <a:t>font-style = Usado para estar tornando a fonte em itálico, obliquo, negrito, etc.</a:t>
            </a:r>
            <a:endParaRPr/>
          </a:p>
          <a:p>
            <a:pPr marL="457200" lvl="0" indent="-320040" algn="l" rtl="0">
              <a:spcBef>
                <a:spcPts val="0"/>
              </a:spcBef>
              <a:spcAft>
                <a:spcPts val="0"/>
              </a:spcAft>
              <a:buSzPts val="1440"/>
              <a:buChar char="►"/>
            </a:pPr>
            <a:r>
              <a:rPr lang="pt-BR"/>
              <a:t>font-variant = Essa propriedade cria um efeito de letras minúsculas.</a:t>
            </a:r>
            <a:endParaRPr/>
          </a:p>
          <a:p>
            <a:pPr marL="457200" lvl="0" indent="-320040" algn="l" rtl="0">
              <a:spcBef>
                <a:spcPts val="0"/>
              </a:spcBef>
              <a:spcAft>
                <a:spcPts val="0"/>
              </a:spcAft>
              <a:buSzPts val="1440"/>
              <a:buChar char="►"/>
            </a:pPr>
            <a:r>
              <a:rPr lang="pt-BR"/>
              <a:t>font-weight = Essa propriedade controla a espessura da fonte, aumentando ou diminuindo o negrito.</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1dbfcba9421_0_7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font</a:t>
            </a:r>
            <a:r>
              <a:rPr lang="pt-BR"/>
              <a:t>:</a:t>
            </a:r>
            <a:endParaRPr/>
          </a:p>
          <a:p>
            <a:pPr marL="0" lvl="0" indent="0" algn="l" rtl="0">
              <a:spcBef>
                <a:spcPts val="0"/>
              </a:spcBef>
              <a:spcAft>
                <a:spcPts val="0"/>
              </a:spcAft>
              <a:buNone/>
            </a:pPr>
            <a:r>
              <a:rPr lang="pt-BR"/>
              <a:t>font-family</a:t>
            </a:r>
            <a:endParaRPr/>
          </a:p>
        </p:txBody>
      </p:sp>
      <p:sp>
        <p:nvSpPr>
          <p:cNvPr id="1337" name="Google Shape;1337;g1dbfcba9421_0_7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serve para mudar a caligrafia da fonte, e pode ser dividida em dois grandes tipos: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Famílias genéricas: Inclui serif, sans-serif, monospace.</a:t>
            </a:r>
            <a:endParaRPr/>
          </a:p>
          <a:p>
            <a:pPr marL="457200" lvl="0" indent="-320040" algn="l" rtl="0">
              <a:spcBef>
                <a:spcPts val="0"/>
              </a:spcBef>
              <a:spcAft>
                <a:spcPts val="0"/>
              </a:spcAft>
              <a:buSzPts val="1440"/>
              <a:buChar char="►"/>
            </a:pPr>
            <a:r>
              <a:rPr lang="pt-BR"/>
              <a:t>famílias de fontes: Especifica o nome da família de fontes como Arial, New Times Roman etc.</a:t>
            </a:r>
            <a:endParaRPr/>
          </a:p>
          <a:p>
            <a:pPr marL="0" lvl="0" indent="0" algn="l" rtl="0">
              <a:spcBef>
                <a:spcPts val="1000"/>
              </a:spcBef>
              <a:spcAft>
                <a:spcPts val="0"/>
              </a:spcAft>
              <a:buNone/>
            </a:pPr>
            <a:endParaRPr/>
          </a:p>
          <a:p>
            <a:pPr marL="0" lvl="0" indent="0" algn="l" rtl="0">
              <a:spcBef>
                <a:spcPts val="1000"/>
              </a:spcBef>
              <a:spcAft>
                <a:spcPts val="0"/>
              </a:spcAft>
              <a:buNone/>
            </a:pPr>
            <a:r>
              <a:rPr lang="pt-BR" b="1"/>
              <a:t>Serif</a:t>
            </a:r>
            <a:r>
              <a:rPr lang="pt-BR"/>
              <a:t>: As fontes Serif incluem pequenas linhas no final dos caracteres. Exemplo de serifa: Times new roman, Georgia etc.</a:t>
            </a:r>
            <a:endParaRPr/>
          </a:p>
          <a:p>
            <a:pPr marL="0" lvl="0" indent="0" algn="l" rtl="0">
              <a:spcBef>
                <a:spcPts val="1000"/>
              </a:spcBef>
              <a:spcAft>
                <a:spcPts val="0"/>
              </a:spcAft>
              <a:buNone/>
            </a:pPr>
            <a:r>
              <a:rPr lang="pt-BR" b="1"/>
              <a:t>Sans-serif:</a:t>
            </a:r>
            <a:r>
              <a:rPr lang="pt-BR"/>
              <a:t> Uma fonte sans-serif não inclui as pequenas linhas no final dos caracteres. Exemplo de Sans-serif: Arial, Verdana etc.</a:t>
            </a:r>
            <a:endParaRPr/>
          </a:p>
        </p:txBody>
      </p:sp>
      <p:pic>
        <p:nvPicPr>
          <p:cNvPr id="1338" name="Google Shape;1338;g1dbfcba9421_0_72"/>
          <p:cNvPicPr preferRelativeResize="0"/>
          <p:nvPr/>
        </p:nvPicPr>
        <p:blipFill>
          <a:blip r:embed="rId3">
            <a:alphaModFix/>
          </a:blip>
          <a:stretch>
            <a:fillRect/>
          </a:stretch>
        </p:blipFill>
        <p:spPr>
          <a:xfrm>
            <a:off x="5487283" y="452725"/>
            <a:ext cx="3927592" cy="151492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g1dbfcba9421_0_8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font</a:t>
            </a:r>
            <a:r>
              <a:rPr lang="pt-BR"/>
              <a:t>:</a:t>
            </a:r>
            <a:endParaRPr/>
          </a:p>
          <a:p>
            <a:pPr marL="0" lvl="0" indent="0" algn="l" rtl="0">
              <a:spcBef>
                <a:spcPts val="0"/>
              </a:spcBef>
              <a:spcAft>
                <a:spcPts val="0"/>
              </a:spcAft>
              <a:buNone/>
            </a:pPr>
            <a:r>
              <a:rPr lang="pt-BR"/>
              <a:t>font-size</a:t>
            </a:r>
            <a:endParaRPr/>
          </a:p>
        </p:txBody>
      </p:sp>
      <p:sp>
        <p:nvSpPr>
          <p:cNvPr id="1344" name="Google Shape;1344;g1dbfcba9421_0_8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serve para alterar o tamanho da fonte, recebendo valores como unidades de </a:t>
            </a:r>
            <a:endParaRPr/>
          </a:p>
          <a:p>
            <a:pPr marL="0" lvl="0" indent="0" algn="l" rtl="0">
              <a:lnSpc>
                <a:spcPct val="70000"/>
              </a:lnSpc>
              <a:spcBef>
                <a:spcPts val="1000"/>
              </a:spcBef>
              <a:spcAft>
                <a:spcPts val="0"/>
              </a:spcAft>
              <a:buNone/>
            </a:pPr>
            <a:r>
              <a:rPr lang="pt-BR"/>
              <a:t>medidas, também podem</a:t>
            </a:r>
            <a:endParaRPr/>
          </a:p>
          <a:p>
            <a:pPr marL="0" lvl="0" indent="0" algn="l" rtl="0">
              <a:lnSpc>
                <a:spcPct val="70000"/>
              </a:lnSpc>
              <a:spcBef>
                <a:spcPts val="1000"/>
              </a:spcBef>
              <a:spcAft>
                <a:spcPts val="0"/>
              </a:spcAft>
              <a:buNone/>
            </a:pPr>
            <a:r>
              <a:rPr lang="pt-BR"/>
              <a:t>receber nomes específicos. </a:t>
            </a:r>
            <a:endParaRPr/>
          </a:p>
          <a:p>
            <a:pPr marL="0" lvl="0" indent="0" algn="l" rtl="0">
              <a:lnSpc>
                <a:spcPct val="70000"/>
              </a:lnSpc>
              <a:spcBef>
                <a:spcPts val="1000"/>
              </a:spcBef>
              <a:spcAft>
                <a:spcPts val="0"/>
              </a:spcAft>
              <a:buNone/>
            </a:pPr>
            <a:r>
              <a:rPr lang="pt-BR"/>
              <a:t>Como:</a:t>
            </a:r>
            <a:endParaRPr/>
          </a:p>
        </p:txBody>
      </p:sp>
      <p:pic>
        <p:nvPicPr>
          <p:cNvPr id="1345" name="Google Shape;1345;g1dbfcba9421_0_81"/>
          <p:cNvPicPr preferRelativeResize="0"/>
          <p:nvPr/>
        </p:nvPicPr>
        <p:blipFill>
          <a:blip r:embed="rId3">
            <a:alphaModFix/>
          </a:blip>
          <a:stretch>
            <a:fillRect/>
          </a:stretch>
        </p:blipFill>
        <p:spPr>
          <a:xfrm>
            <a:off x="4709150" y="2475475"/>
            <a:ext cx="7482861" cy="40685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g1dbfcba9421_0_8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font</a:t>
            </a:r>
            <a:r>
              <a:rPr lang="pt-BR"/>
              <a:t>:</a:t>
            </a:r>
            <a:endParaRPr/>
          </a:p>
          <a:p>
            <a:pPr marL="0" lvl="0" indent="0" algn="l" rtl="0">
              <a:spcBef>
                <a:spcPts val="0"/>
              </a:spcBef>
              <a:spcAft>
                <a:spcPts val="0"/>
              </a:spcAft>
              <a:buNone/>
            </a:pPr>
            <a:r>
              <a:rPr lang="pt-BR"/>
              <a:t>font-style</a:t>
            </a:r>
            <a:endParaRPr/>
          </a:p>
        </p:txBody>
      </p:sp>
      <p:sp>
        <p:nvSpPr>
          <p:cNvPr id="1351" name="Google Shape;1351;g1dbfcba9421_0_8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o formato de fonte que deseja exibir. Por exemplo (negrito, itálico, oblíquo).</a:t>
            </a:r>
            <a:endParaRPr/>
          </a:p>
        </p:txBody>
      </p:sp>
      <p:pic>
        <p:nvPicPr>
          <p:cNvPr id="1352" name="Google Shape;1352;g1dbfcba9421_0_87"/>
          <p:cNvPicPr preferRelativeResize="0"/>
          <p:nvPr/>
        </p:nvPicPr>
        <p:blipFill>
          <a:blip r:embed="rId3">
            <a:alphaModFix/>
          </a:blip>
          <a:stretch>
            <a:fillRect/>
          </a:stretch>
        </p:blipFill>
        <p:spPr>
          <a:xfrm>
            <a:off x="1103288" y="2862550"/>
            <a:ext cx="3604525" cy="1516650"/>
          </a:xfrm>
          <a:prstGeom prst="rect">
            <a:avLst/>
          </a:prstGeom>
          <a:noFill/>
          <a:ln>
            <a:noFill/>
          </a:ln>
        </p:spPr>
      </p:pic>
      <p:pic>
        <p:nvPicPr>
          <p:cNvPr id="1353" name="Google Shape;1353;g1dbfcba9421_0_87"/>
          <p:cNvPicPr preferRelativeResize="0"/>
          <p:nvPr/>
        </p:nvPicPr>
        <p:blipFill>
          <a:blip r:embed="rId4">
            <a:alphaModFix/>
          </a:blip>
          <a:stretch>
            <a:fillRect/>
          </a:stretch>
        </p:blipFill>
        <p:spPr>
          <a:xfrm>
            <a:off x="5426725" y="2862550"/>
            <a:ext cx="5713600" cy="31030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g1dbfcba9421_0_9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font</a:t>
            </a:r>
            <a:r>
              <a:rPr lang="pt-BR"/>
              <a:t>:</a:t>
            </a:r>
            <a:endParaRPr/>
          </a:p>
          <a:p>
            <a:pPr marL="0" lvl="0" indent="0" algn="l" rtl="0">
              <a:spcBef>
                <a:spcPts val="0"/>
              </a:spcBef>
              <a:spcAft>
                <a:spcPts val="0"/>
              </a:spcAft>
              <a:buNone/>
            </a:pPr>
            <a:r>
              <a:rPr lang="pt-BR"/>
              <a:t>font-variant</a:t>
            </a:r>
            <a:endParaRPr/>
          </a:p>
        </p:txBody>
      </p:sp>
      <p:sp>
        <p:nvSpPr>
          <p:cNvPr id="1359" name="Google Shape;1359;g1dbfcba9421_0_9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Ela permite deixar o texto em caps lock, mesmo que continue com os caracteres pequenos, por exemplo:</a:t>
            </a:r>
            <a:endParaRPr/>
          </a:p>
        </p:txBody>
      </p:sp>
      <p:pic>
        <p:nvPicPr>
          <p:cNvPr id="1360" name="Google Shape;1360;g1dbfcba9421_0_94"/>
          <p:cNvPicPr preferRelativeResize="0"/>
          <p:nvPr/>
        </p:nvPicPr>
        <p:blipFill>
          <a:blip r:embed="rId3">
            <a:alphaModFix/>
          </a:blip>
          <a:stretch>
            <a:fillRect/>
          </a:stretch>
        </p:blipFill>
        <p:spPr>
          <a:xfrm>
            <a:off x="1103290" y="3077375"/>
            <a:ext cx="3469025" cy="971325"/>
          </a:xfrm>
          <a:prstGeom prst="rect">
            <a:avLst/>
          </a:prstGeom>
          <a:noFill/>
          <a:ln>
            <a:noFill/>
          </a:ln>
        </p:spPr>
      </p:pic>
      <p:pic>
        <p:nvPicPr>
          <p:cNvPr id="1361" name="Google Shape;1361;g1dbfcba9421_0_94"/>
          <p:cNvPicPr preferRelativeResize="0"/>
          <p:nvPr/>
        </p:nvPicPr>
        <p:blipFill>
          <a:blip r:embed="rId4">
            <a:alphaModFix/>
          </a:blip>
          <a:stretch>
            <a:fillRect/>
          </a:stretch>
        </p:blipFill>
        <p:spPr>
          <a:xfrm>
            <a:off x="4902825" y="3077373"/>
            <a:ext cx="6858550" cy="25577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g1dbfcba9421_0_10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font</a:t>
            </a:r>
            <a:r>
              <a:rPr lang="pt-BR"/>
              <a:t>:</a:t>
            </a:r>
            <a:endParaRPr/>
          </a:p>
          <a:p>
            <a:pPr marL="0" lvl="0" indent="0" algn="l" rtl="0">
              <a:spcBef>
                <a:spcPts val="0"/>
              </a:spcBef>
              <a:spcAft>
                <a:spcPts val="0"/>
              </a:spcAft>
              <a:buNone/>
            </a:pPr>
            <a:r>
              <a:rPr lang="pt-BR"/>
              <a:t>font-weight</a:t>
            </a:r>
            <a:endParaRPr/>
          </a:p>
        </p:txBody>
      </p:sp>
      <p:sp>
        <p:nvSpPr>
          <p:cNvPr id="1367" name="Google Shape;1367;g1dbfcba9421_0_10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a espessura da fonte, também específica o negrito dela. Pode receber como valor os números de 100 a 900, porém, apenas os que terminam com 00 (ex: 300, 500, 600).</a:t>
            </a:r>
            <a:endParaRPr/>
          </a:p>
        </p:txBody>
      </p:sp>
      <p:pic>
        <p:nvPicPr>
          <p:cNvPr id="1368" name="Google Shape;1368;g1dbfcba9421_0_101"/>
          <p:cNvPicPr preferRelativeResize="0"/>
          <p:nvPr/>
        </p:nvPicPr>
        <p:blipFill>
          <a:blip r:embed="rId3">
            <a:alphaModFix/>
          </a:blip>
          <a:stretch>
            <a:fillRect/>
          </a:stretch>
        </p:blipFill>
        <p:spPr>
          <a:xfrm>
            <a:off x="3468428" y="3052553"/>
            <a:ext cx="5255145" cy="38054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g1dc154a4751_0_10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Listas no CSS</a:t>
            </a:r>
            <a:endParaRPr/>
          </a:p>
        </p:txBody>
      </p:sp>
      <p:sp>
        <p:nvSpPr>
          <p:cNvPr id="1374" name="Google Shape;1374;g1dc154a4751_0_10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Existem várias propriedades CSS que podem ser usadas para controlar listas.</a:t>
            </a:r>
            <a:endParaRPr/>
          </a:p>
        </p:txBody>
      </p:sp>
      <p:pic>
        <p:nvPicPr>
          <p:cNvPr id="1375" name="Google Shape;1375;g1dc154a4751_0_107"/>
          <p:cNvPicPr preferRelativeResize="0"/>
          <p:nvPr/>
        </p:nvPicPr>
        <p:blipFill>
          <a:blip r:embed="rId3">
            <a:alphaModFix/>
          </a:blip>
          <a:stretch>
            <a:fillRect/>
          </a:stretch>
        </p:blipFill>
        <p:spPr>
          <a:xfrm>
            <a:off x="1103300" y="3083875"/>
            <a:ext cx="9404701" cy="2757399"/>
          </a:xfrm>
          <a:prstGeom prst="rect">
            <a:avLst/>
          </a:prstGeom>
          <a:noFill/>
          <a:ln>
            <a:noFill/>
          </a:ln>
        </p:spPr>
      </p:pic>
      <p:sp>
        <p:nvSpPr>
          <p:cNvPr id="1376" name="Google Shape;1376;g1dc154a4751_0_107"/>
          <p:cNvSpPr txBox="1"/>
          <p:nvPr/>
        </p:nvSpPr>
        <p:spPr>
          <a:xfrm>
            <a:off x="9520400" y="6481600"/>
            <a:ext cx="287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a:latin typeface="Century Gothic"/>
                <a:ea typeface="Century Gothic"/>
                <a:cs typeface="Century Gothic"/>
                <a:sym typeface="Century Gothic"/>
              </a:rPr>
              <a:t>Tendeu sobre o list-style? Jaja</a:t>
            </a:r>
            <a:endParaRPr>
              <a:latin typeface="Century Gothic"/>
              <a:ea typeface="Century Gothic"/>
              <a:cs typeface="Century Gothic"/>
              <a:sym typeface="Century Gothic"/>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g1dc154a4751_0_11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Listas no CSS:</a:t>
            </a:r>
            <a:endParaRPr/>
          </a:p>
          <a:p>
            <a:pPr marL="0" lvl="0" indent="0" algn="l" rtl="0">
              <a:spcBef>
                <a:spcPts val="0"/>
              </a:spcBef>
              <a:spcAft>
                <a:spcPts val="0"/>
              </a:spcAft>
              <a:buNone/>
            </a:pPr>
            <a:r>
              <a:rPr lang="pt-BR"/>
              <a:t>List-style-type</a:t>
            </a:r>
            <a:endParaRPr/>
          </a:p>
        </p:txBody>
      </p:sp>
      <p:sp>
        <p:nvSpPr>
          <p:cNvPr id="1382" name="Google Shape;1382;g1dc154a4751_0_11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Esta propriedade permite estar alterando as formas dos marcadores das listas. </a:t>
            </a:r>
            <a:endParaRPr/>
          </a:p>
          <a:p>
            <a:pPr marL="0" lvl="0" indent="0" algn="l" rtl="0">
              <a:spcBef>
                <a:spcPts val="1000"/>
              </a:spcBef>
              <a:spcAft>
                <a:spcPts val="0"/>
              </a:spcAft>
              <a:buNone/>
            </a:pPr>
            <a:r>
              <a:rPr lang="pt-BR"/>
              <a:t>Por exemplo, em uma lista não ordenada é possível colocar um quadrado, círculo em branco, até mesmo retirar o marcado.</a:t>
            </a:r>
            <a:endParaRPr/>
          </a:p>
          <a:p>
            <a:pPr marL="0" lvl="0" indent="0" algn="l" rtl="0">
              <a:spcBef>
                <a:spcPts val="1000"/>
              </a:spcBef>
              <a:spcAft>
                <a:spcPts val="0"/>
              </a:spcAft>
              <a:buNone/>
            </a:pPr>
            <a:r>
              <a:rPr lang="pt-BR"/>
              <a:t>Já na lista lista ordenada é utlizado os números, e com essa propriedade é possível estar mudando para o ‘alfabeto’ e o sistema número romano. </a:t>
            </a:r>
            <a:endParaRPr/>
          </a:p>
          <a:p>
            <a:pPr marL="0" lvl="0" indent="0" algn="l" rtl="0">
              <a:spcBef>
                <a:spcPts val="1000"/>
              </a:spcBef>
              <a:spcAft>
                <a:spcPts val="0"/>
              </a:spcAft>
              <a:buNone/>
            </a:pPr>
            <a:endParaRPr/>
          </a:p>
          <a:p>
            <a:pPr marL="0" lvl="0" indent="0" algn="l" rtl="0">
              <a:spcBef>
                <a:spcPts val="1000"/>
              </a:spcBef>
              <a:spcAft>
                <a:spcPts val="0"/>
              </a:spcAft>
              <a:buNone/>
            </a:pPr>
            <a:r>
              <a:rPr lang="pt-BR" b="1"/>
              <a:t>Nota:</a:t>
            </a:r>
            <a:r>
              <a:rPr lang="pt-BR"/>
              <a:t> Isso foi explicado anteriormente na parte de listas do HTML a partir do slide 57.</a:t>
            </a:r>
            <a:endParaRPr/>
          </a:p>
          <a:p>
            <a:pPr marL="0" lvl="0" indent="0" algn="l" rtl="0">
              <a:spcBef>
                <a:spcPts val="1000"/>
              </a:spcBef>
              <a:spcAft>
                <a:spcPts val="0"/>
              </a:spcAft>
              <a:buNone/>
            </a:pPr>
            <a:r>
              <a:rPr lang="pt-BR"/>
              <a:t>Para saber mais sobre os valores: </a:t>
            </a:r>
            <a:r>
              <a:rPr lang="pt-BR" u="sng">
                <a:solidFill>
                  <a:schemeClr val="hlink"/>
                </a:solidFill>
                <a:hlinkClick r:id="rId3"/>
              </a:rPr>
              <a:t>https://www.youtube.com/watch?v=j7G9d5_yJaE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Parte teórica - Ferramenta Figma</a:t>
            </a:r>
            <a:endParaRPr/>
          </a:p>
        </p:txBody>
      </p:sp>
      <p:sp>
        <p:nvSpPr>
          <p:cNvPr id="257" name="Google Shape;257;p18"/>
          <p:cNvSpPr txBox="1">
            <a:spLocks noGrp="1"/>
          </p:cNvSpPr>
          <p:nvPr>
            <p:ph type="body" idx="1"/>
          </p:nvPr>
        </p:nvSpPr>
        <p:spPr>
          <a:xfrm>
            <a:off x="391886" y="1213161"/>
            <a:ext cx="11541967" cy="419548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Char char="►"/>
            </a:pPr>
            <a:r>
              <a:rPr lang="pt-BR"/>
              <a:t>Figma é uma ferramenta de Design baseada em vetor.</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Criada em 2015, foi a primeira que combinava acessibilidade web com as funcionalidades de um aplicativo nativo.</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O mais interessante no Figma como empresa é a sua visão de produto: tornar o Design acessível para todos.</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Ela compete diretamente com outras ferramentas de prototipação como Adobe XD, Invision e Sketch.</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Mas, por conta das suas funcionalidades e atualizações altamente focadas nas necessidades dos usuários, foi a ferramenta de prototipação mais utilizada do mundo em 2021 segundo uma pesquisa da </a:t>
            </a:r>
            <a:r>
              <a:rPr lang="pt-BR" b="1">
                <a:solidFill>
                  <a:srgbClr val="FF0000"/>
                </a:solidFill>
              </a:rPr>
              <a:t>UX Tools.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g1dc154a4751_0_12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Listas no CSS:</a:t>
            </a:r>
            <a:endParaRPr/>
          </a:p>
          <a:p>
            <a:pPr marL="0" lvl="0" indent="0" algn="l" rtl="0">
              <a:spcBef>
                <a:spcPts val="0"/>
              </a:spcBef>
              <a:spcAft>
                <a:spcPts val="0"/>
              </a:spcAft>
              <a:buNone/>
            </a:pPr>
            <a:r>
              <a:rPr lang="pt-BR"/>
              <a:t>list-style-image</a:t>
            </a:r>
            <a:endParaRPr/>
          </a:p>
        </p:txBody>
      </p:sp>
      <p:sp>
        <p:nvSpPr>
          <p:cNvPr id="1388" name="Google Shape;1388;g1dc154a4751_0_12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troca o marcador original por uma imagem, é muito semelhante ao background-image (ancorando a imagem através da url() ).</a:t>
            </a:r>
            <a:endParaRPr/>
          </a:p>
          <a:p>
            <a:pPr marL="0" lvl="0" indent="0" algn="l" rtl="0">
              <a:spcBef>
                <a:spcPts val="1000"/>
              </a:spcBef>
              <a:spcAft>
                <a:spcPts val="0"/>
              </a:spcAft>
              <a:buNone/>
            </a:pPr>
            <a:r>
              <a:rPr lang="pt-BR" b="1"/>
              <a:t>OBS:</a:t>
            </a:r>
            <a:r>
              <a:rPr lang="pt-BR"/>
              <a:t> Caso não encontre a imagem, ele simplesmente retorna o marcador original.</a:t>
            </a:r>
            <a:endParaRPr/>
          </a:p>
        </p:txBody>
      </p:sp>
      <p:pic>
        <p:nvPicPr>
          <p:cNvPr id="1389" name="Google Shape;1389;g1dc154a4751_0_121"/>
          <p:cNvPicPr preferRelativeResize="0"/>
          <p:nvPr/>
        </p:nvPicPr>
        <p:blipFill>
          <a:blip r:embed="rId3">
            <a:alphaModFix/>
          </a:blip>
          <a:stretch>
            <a:fillRect/>
          </a:stretch>
        </p:blipFill>
        <p:spPr>
          <a:xfrm>
            <a:off x="4666290" y="3721850"/>
            <a:ext cx="1820620" cy="25265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g1dc154a4751_0_12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Listas no CSS:</a:t>
            </a:r>
            <a:endParaRPr/>
          </a:p>
          <a:p>
            <a:pPr marL="0" lvl="0" indent="0" algn="l" rtl="0">
              <a:spcBef>
                <a:spcPts val="0"/>
              </a:spcBef>
              <a:spcAft>
                <a:spcPts val="0"/>
              </a:spcAft>
              <a:buNone/>
            </a:pPr>
            <a:r>
              <a:rPr lang="pt-BR"/>
              <a:t>list-style-position</a:t>
            </a:r>
            <a:endParaRPr/>
          </a:p>
        </p:txBody>
      </p:sp>
      <p:sp>
        <p:nvSpPr>
          <p:cNvPr id="1395" name="Google Shape;1395;g1dc154a4751_0_12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um certo espaçamento nas listas, por exemplo, caso você esteja criando uma lista não ordenada dentro de uma lista ordenada, ou vice-versa, etc.</a:t>
            </a:r>
            <a:endParaRPr/>
          </a:p>
          <a:p>
            <a:pPr marL="0" lvl="0" indent="0" algn="l" rtl="0">
              <a:spcBef>
                <a:spcPts val="1000"/>
              </a:spcBef>
              <a:spcAft>
                <a:spcPts val="0"/>
              </a:spcAft>
              <a:buNone/>
            </a:pPr>
            <a:r>
              <a:rPr lang="pt-BR"/>
              <a:t>Está propriedade é muito similar a lista de descrição, e possui dois valores, Sendo eles: ‘inside’ e ‘outside’</a:t>
            </a:r>
            <a:endParaRPr/>
          </a:p>
        </p:txBody>
      </p:sp>
      <p:pic>
        <p:nvPicPr>
          <p:cNvPr id="1396" name="Google Shape;1396;g1dc154a4751_0_127"/>
          <p:cNvPicPr preferRelativeResize="0"/>
          <p:nvPr/>
        </p:nvPicPr>
        <p:blipFill>
          <a:blip r:embed="rId3">
            <a:alphaModFix/>
          </a:blip>
          <a:stretch>
            <a:fillRect/>
          </a:stretch>
        </p:blipFill>
        <p:spPr>
          <a:xfrm>
            <a:off x="4269582" y="3870600"/>
            <a:ext cx="2157725" cy="275002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g1dc154a4751_0_13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Listas no CSS:</a:t>
            </a:r>
            <a:endParaRPr/>
          </a:p>
          <a:p>
            <a:pPr marL="0" lvl="0" indent="0" algn="l" rtl="0">
              <a:spcBef>
                <a:spcPts val="0"/>
              </a:spcBef>
              <a:spcAft>
                <a:spcPts val="0"/>
              </a:spcAft>
              <a:buNone/>
            </a:pPr>
            <a:r>
              <a:rPr lang="pt-BR"/>
              <a:t>list-style</a:t>
            </a:r>
            <a:endParaRPr/>
          </a:p>
        </p:txBody>
      </p:sp>
      <p:sp>
        <p:nvSpPr>
          <p:cNvPr id="1402" name="Google Shape;1402;g1dc154a4751_0_13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é uma abreviação das outras 3 acima, podendo utilizá-las ao mesmo tempo apenas colocando seus valores.</a:t>
            </a:r>
            <a:endParaRPr/>
          </a:p>
        </p:txBody>
      </p:sp>
      <p:pic>
        <p:nvPicPr>
          <p:cNvPr id="1403" name="Google Shape;1403;g1dc154a4751_0_133"/>
          <p:cNvPicPr preferRelativeResize="0"/>
          <p:nvPr/>
        </p:nvPicPr>
        <p:blipFill>
          <a:blip r:embed="rId3">
            <a:alphaModFix/>
          </a:blip>
          <a:stretch>
            <a:fillRect/>
          </a:stretch>
        </p:blipFill>
        <p:spPr>
          <a:xfrm>
            <a:off x="1103300" y="2897453"/>
            <a:ext cx="4504175" cy="391075"/>
          </a:xfrm>
          <a:prstGeom prst="rect">
            <a:avLst/>
          </a:prstGeom>
          <a:noFill/>
          <a:ln>
            <a:noFill/>
          </a:ln>
        </p:spPr>
      </p:pic>
      <p:pic>
        <p:nvPicPr>
          <p:cNvPr id="1404" name="Google Shape;1404;g1dc154a4751_0_133"/>
          <p:cNvPicPr preferRelativeResize="0"/>
          <p:nvPr/>
        </p:nvPicPr>
        <p:blipFill>
          <a:blip r:embed="rId4">
            <a:alphaModFix/>
          </a:blip>
          <a:stretch>
            <a:fillRect/>
          </a:stretch>
        </p:blipFill>
        <p:spPr>
          <a:xfrm>
            <a:off x="6336267" y="2897450"/>
            <a:ext cx="1876800" cy="23542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g1dbf86a8e40_0_18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a:t>
            </a:r>
            <a:endParaRPr/>
          </a:p>
        </p:txBody>
      </p:sp>
      <p:sp>
        <p:nvSpPr>
          <p:cNvPr id="1410" name="Google Shape;1410;g1dbf86a8e40_0_18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serve para controlar o layout do elemento em que o colocar, mas antes de saber mais a respeito.</a:t>
            </a:r>
            <a:endParaRPr/>
          </a:p>
          <a:p>
            <a:pPr marL="0" lvl="0" indent="0" algn="l" rtl="0">
              <a:spcBef>
                <a:spcPts val="1000"/>
              </a:spcBef>
              <a:spcAft>
                <a:spcPts val="0"/>
              </a:spcAft>
              <a:buNone/>
            </a:pPr>
            <a:r>
              <a:rPr lang="pt-BR"/>
              <a:t>Algumas tags HTML se comportam  de formas diferentes de outras, percebeu que toda vez que coloque uma tag &lt;a&gt; embaixo da outra, elas sempre ficarão lado a lado na página?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Isto se deve ao fato do </a:t>
            </a:r>
            <a:r>
              <a:rPr lang="pt-BR" b="1"/>
              <a:t>display</a:t>
            </a:r>
            <a:r>
              <a:rPr lang="pt-BR"/>
              <a:t> da tag &lt;a&gt; ser ‘inline’, o  que faz com que o espaçamento dele, ocupe apenas o conteúdo da tag.</a:t>
            </a:r>
            <a:endParaRPr/>
          </a:p>
        </p:txBody>
      </p:sp>
      <p:pic>
        <p:nvPicPr>
          <p:cNvPr id="1411" name="Google Shape;1411;g1dbf86a8e40_0_186"/>
          <p:cNvPicPr preferRelativeResize="0"/>
          <p:nvPr/>
        </p:nvPicPr>
        <p:blipFill>
          <a:blip r:embed="rId3">
            <a:alphaModFix/>
          </a:blip>
          <a:stretch>
            <a:fillRect/>
          </a:stretch>
        </p:blipFill>
        <p:spPr>
          <a:xfrm>
            <a:off x="1103293" y="4052375"/>
            <a:ext cx="2895200" cy="954800"/>
          </a:xfrm>
          <a:prstGeom prst="rect">
            <a:avLst/>
          </a:prstGeom>
          <a:noFill/>
          <a:ln>
            <a:noFill/>
          </a:ln>
        </p:spPr>
      </p:pic>
      <p:pic>
        <p:nvPicPr>
          <p:cNvPr id="1412" name="Google Shape;1412;g1dbf86a8e40_0_186"/>
          <p:cNvPicPr preferRelativeResize="0"/>
          <p:nvPr/>
        </p:nvPicPr>
        <p:blipFill>
          <a:blip r:embed="rId4">
            <a:alphaModFix/>
          </a:blip>
          <a:stretch>
            <a:fillRect/>
          </a:stretch>
        </p:blipFill>
        <p:spPr>
          <a:xfrm>
            <a:off x="4138406" y="4052375"/>
            <a:ext cx="4037440" cy="9548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g1dbf86a8e40_0_19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a:t>
            </a:r>
            <a:r>
              <a:rPr lang="pt-BR"/>
              <a:t>:</a:t>
            </a:r>
            <a:endParaRPr/>
          </a:p>
          <a:p>
            <a:pPr marL="0" lvl="0" indent="0" algn="l" rtl="0">
              <a:spcBef>
                <a:spcPts val="0"/>
              </a:spcBef>
              <a:spcAft>
                <a:spcPts val="0"/>
              </a:spcAft>
              <a:buNone/>
            </a:pPr>
            <a:r>
              <a:rPr lang="pt-BR"/>
              <a:t>Display: inline;</a:t>
            </a:r>
            <a:endParaRPr/>
          </a:p>
        </p:txBody>
      </p:sp>
      <p:sp>
        <p:nvSpPr>
          <p:cNvPr id="1418" name="Google Shape;1418;g1dbf86a8e40_0_19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display inline faz com que o espaçamento dessa tag ocupe apenas o conteúdo que ela possui.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Este é um comportamento dos display inline, eles não forçam a quebra de linha como parágrafos e títulos. Algumas elementos que possuem o display-inline:</a:t>
            </a:r>
            <a:endParaRPr/>
          </a:p>
          <a:p>
            <a:pPr marL="457200" lvl="0" indent="-320040" algn="l" rtl="0">
              <a:spcBef>
                <a:spcPts val="1000"/>
              </a:spcBef>
              <a:spcAft>
                <a:spcPts val="0"/>
              </a:spcAft>
              <a:buSzPts val="1440"/>
              <a:buChar char="►"/>
            </a:pPr>
            <a:r>
              <a:rPr lang="pt-BR"/>
              <a:t>&lt;a&gt;</a:t>
            </a:r>
            <a:endParaRPr/>
          </a:p>
          <a:p>
            <a:pPr marL="457200" lvl="0" indent="-320040" algn="l" rtl="0">
              <a:spcBef>
                <a:spcPts val="0"/>
              </a:spcBef>
              <a:spcAft>
                <a:spcPts val="0"/>
              </a:spcAft>
              <a:buSzPts val="1440"/>
              <a:buChar char="►"/>
            </a:pPr>
            <a:r>
              <a:rPr lang="pt-BR"/>
              <a:t>&lt;span&gt;</a:t>
            </a:r>
            <a:endParaRPr/>
          </a:p>
          <a:p>
            <a:pPr marL="457200" lvl="0" indent="-320040" algn="l" rtl="0">
              <a:spcBef>
                <a:spcPts val="0"/>
              </a:spcBef>
              <a:spcAft>
                <a:spcPts val="0"/>
              </a:spcAft>
              <a:buSzPts val="1440"/>
              <a:buChar char="►"/>
            </a:pPr>
            <a:r>
              <a:rPr lang="pt-BR"/>
              <a:t>&lt;em&gt;</a:t>
            </a:r>
            <a:endParaRPr/>
          </a:p>
          <a:p>
            <a:pPr marL="457200" lvl="0" indent="-320040" algn="l" rtl="0">
              <a:spcBef>
                <a:spcPts val="0"/>
              </a:spcBef>
              <a:spcAft>
                <a:spcPts val="0"/>
              </a:spcAft>
              <a:buSzPts val="1440"/>
              <a:buChar char="►"/>
            </a:pPr>
            <a:r>
              <a:rPr lang="pt-BR"/>
              <a:t>&lt;b&gt;</a:t>
            </a:r>
            <a:endParaRPr/>
          </a:p>
        </p:txBody>
      </p:sp>
      <p:pic>
        <p:nvPicPr>
          <p:cNvPr id="1419" name="Google Shape;1419;g1dbf86a8e40_0_193"/>
          <p:cNvPicPr preferRelativeResize="0"/>
          <p:nvPr/>
        </p:nvPicPr>
        <p:blipFill>
          <a:blip r:embed="rId3">
            <a:alphaModFix/>
          </a:blip>
          <a:stretch>
            <a:fillRect/>
          </a:stretch>
        </p:blipFill>
        <p:spPr>
          <a:xfrm>
            <a:off x="784950" y="2996601"/>
            <a:ext cx="10622100" cy="53345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g1dbf86a8e40_0_20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a:t>
            </a:r>
            <a:r>
              <a:rPr lang="pt-BR"/>
              <a:t>:</a:t>
            </a:r>
            <a:endParaRPr/>
          </a:p>
          <a:p>
            <a:pPr marL="0" lvl="0" indent="0" algn="l" rtl="0">
              <a:spcBef>
                <a:spcPts val="0"/>
              </a:spcBef>
              <a:spcAft>
                <a:spcPts val="0"/>
              </a:spcAft>
              <a:buNone/>
            </a:pPr>
            <a:r>
              <a:rPr lang="pt-BR"/>
              <a:t>display: block;</a:t>
            </a:r>
            <a:endParaRPr/>
          </a:p>
        </p:txBody>
      </p:sp>
      <p:sp>
        <p:nvSpPr>
          <p:cNvPr id="1425" name="Google Shape;1425;g1dbf86a8e40_0_20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Elementos do tipo bloco, como dito anteriormente, possuem um espaçamento que ocupa toda a largura da tela, e assim, forçando uma quebra de linha em elementos posteriores, como por exemplo um h1:</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Alguns elementos que possuem o display-block naturalmente são:</a:t>
            </a:r>
            <a:endParaRPr/>
          </a:p>
          <a:p>
            <a:pPr marL="457200" lvl="0" indent="-320040" algn="l" rtl="0">
              <a:spcBef>
                <a:spcPts val="1000"/>
              </a:spcBef>
              <a:spcAft>
                <a:spcPts val="0"/>
              </a:spcAft>
              <a:buSzPts val="1440"/>
              <a:buChar char="►"/>
            </a:pPr>
            <a:r>
              <a:rPr lang="pt-BR"/>
              <a:t>&lt;h1&gt;.... &lt;h6&gt;</a:t>
            </a:r>
            <a:endParaRPr/>
          </a:p>
          <a:p>
            <a:pPr marL="457200" lvl="0" indent="-320040" algn="l" rtl="0">
              <a:spcBef>
                <a:spcPts val="0"/>
              </a:spcBef>
              <a:spcAft>
                <a:spcPts val="0"/>
              </a:spcAft>
              <a:buSzPts val="1440"/>
              <a:buChar char="►"/>
            </a:pPr>
            <a:r>
              <a:rPr lang="pt-BR"/>
              <a:t>&lt;p&gt;</a:t>
            </a:r>
            <a:endParaRPr/>
          </a:p>
          <a:p>
            <a:pPr marL="457200" lvl="0" indent="-320040" algn="l" rtl="0">
              <a:spcBef>
                <a:spcPts val="0"/>
              </a:spcBef>
              <a:spcAft>
                <a:spcPts val="0"/>
              </a:spcAft>
              <a:buSzPts val="1440"/>
              <a:buChar char="►"/>
            </a:pPr>
            <a:r>
              <a:rPr lang="pt-BR"/>
              <a:t>&lt;div&gt;</a:t>
            </a:r>
            <a:endParaRPr/>
          </a:p>
        </p:txBody>
      </p:sp>
      <p:pic>
        <p:nvPicPr>
          <p:cNvPr id="1426" name="Google Shape;1426;g1dbf86a8e40_0_200"/>
          <p:cNvPicPr preferRelativeResize="0"/>
          <p:nvPr/>
        </p:nvPicPr>
        <p:blipFill>
          <a:blip r:embed="rId3">
            <a:alphaModFix/>
          </a:blip>
          <a:stretch>
            <a:fillRect/>
          </a:stretch>
        </p:blipFill>
        <p:spPr>
          <a:xfrm>
            <a:off x="822913" y="3442804"/>
            <a:ext cx="10546175" cy="4571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g1dbf86a8e40_0_20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a:t>
            </a:r>
            <a:r>
              <a:rPr lang="pt-BR"/>
              <a:t>:</a:t>
            </a:r>
            <a:endParaRPr/>
          </a:p>
          <a:p>
            <a:pPr marL="0" lvl="0" indent="0" algn="l" rtl="0">
              <a:spcBef>
                <a:spcPts val="0"/>
              </a:spcBef>
              <a:spcAft>
                <a:spcPts val="0"/>
              </a:spcAft>
              <a:buNone/>
            </a:pPr>
            <a:r>
              <a:rPr lang="pt-BR"/>
              <a:t>Alterando o display </a:t>
            </a:r>
            <a:endParaRPr/>
          </a:p>
        </p:txBody>
      </p:sp>
      <p:sp>
        <p:nvSpPr>
          <p:cNvPr id="1432" name="Google Shape;1432;g1dbf86a8e40_0_20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Com o objetivo de mudar estes comportamentos padrões de determinados elementos e facilitar a construção do layout da página, foi criado a propriedade display, que permite justamente alterar o espaçamento que os elementos originalmente possuem, por exemplo. Quando usado esta propriedade em um link e o torná-lo </a:t>
            </a:r>
            <a:endParaRPr/>
          </a:p>
          <a:p>
            <a:pPr marL="0" lvl="0" indent="0" algn="l" rtl="0">
              <a:lnSpc>
                <a:spcPct val="70000"/>
              </a:lnSpc>
              <a:spcBef>
                <a:spcPts val="1000"/>
              </a:spcBef>
              <a:spcAft>
                <a:spcPts val="0"/>
              </a:spcAft>
              <a:buNone/>
            </a:pPr>
            <a:r>
              <a:rPr lang="pt-BR"/>
              <a:t>como ‘elemento de bloco’ sendo que ele</a:t>
            </a:r>
            <a:endParaRPr/>
          </a:p>
          <a:p>
            <a:pPr marL="0" lvl="0" indent="0" algn="l" rtl="0">
              <a:lnSpc>
                <a:spcPct val="70000"/>
              </a:lnSpc>
              <a:spcBef>
                <a:spcPts val="1000"/>
              </a:spcBef>
              <a:spcAft>
                <a:spcPts val="0"/>
              </a:spcAft>
              <a:buNone/>
            </a:pPr>
            <a:r>
              <a:rPr lang="pt-BR"/>
              <a:t> originalmente é inline, o resultado é esse:</a:t>
            </a:r>
            <a:endParaRPr/>
          </a:p>
          <a:p>
            <a:pPr marL="0" lvl="0" indent="0" algn="l" rtl="0">
              <a:lnSpc>
                <a:spcPct val="70000"/>
              </a:lnSpc>
              <a:spcBef>
                <a:spcPts val="1000"/>
              </a:spcBef>
              <a:spcAft>
                <a:spcPts val="0"/>
              </a:spcAft>
              <a:buNone/>
            </a:pPr>
            <a:endParaRPr/>
          </a:p>
          <a:p>
            <a:pPr marL="0" lvl="0" indent="0" algn="l" rtl="0">
              <a:lnSpc>
                <a:spcPct val="70000"/>
              </a:lnSpc>
              <a:spcBef>
                <a:spcPts val="1000"/>
              </a:spcBef>
              <a:spcAft>
                <a:spcPts val="0"/>
              </a:spcAft>
              <a:buNone/>
            </a:pPr>
            <a:endParaRPr/>
          </a:p>
          <a:p>
            <a:pPr marL="0" lvl="0" indent="0" algn="l" rtl="0">
              <a:lnSpc>
                <a:spcPct val="70000"/>
              </a:lnSpc>
              <a:spcBef>
                <a:spcPts val="1000"/>
              </a:spcBef>
              <a:spcAft>
                <a:spcPts val="0"/>
              </a:spcAft>
              <a:buNone/>
            </a:pPr>
            <a:endParaRPr/>
          </a:p>
          <a:p>
            <a:pPr marL="0" lvl="0" indent="0" algn="l" rtl="0">
              <a:lnSpc>
                <a:spcPct val="70000"/>
              </a:lnSpc>
              <a:spcBef>
                <a:spcPts val="1000"/>
              </a:spcBef>
              <a:spcAft>
                <a:spcPts val="0"/>
              </a:spcAft>
              <a:buNone/>
            </a:pPr>
            <a:endParaRPr/>
          </a:p>
          <a:p>
            <a:pPr marL="0" lvl="0" indent="0" algn="l" rtl="0">
              <a:lnSpc>
                <a:spcPct val="70000"/>
              </a:lnSpc>
              <a:spcBef>
                <a:spcPts val="1000"/>
              </a:spcBef>
              <a:spcAft>
                <a:spcPts val="0"/>
              </a:spcAft>
              <a:buNone/>
            </a:pPr>
            <a:r>
              <a:rPr lang="pt-BR"/>
              <a:t>Também é possível fazer o contrário e transformar um </a:t>
            </a:r>
            <a:endParaRPr/>
          </a:p>
          <a:p>
            <a:pPr marL="0" lvl="0" indent="0" algn="l" rtl="0">
              <a:lnSpc>
                <a:spcPct val="70000"/>
              </a:lnSpc>
              <a:spcBef>
                <a:spcPts val="1000"/>
              </a:spcBef>
              <a:spcAft>
                <a:spcPts val="0"/>
              </a:spcAft>
              <a:buNone/>
            </a:pPr>
            <a:r>
              <a:rPr lang="pt-BR"/>
              <a:t>elemento do tipo bloco em inline.</a:t>
            </a:r>
            <a:endParaRPr/>
          </a:p>
        </p:txBody>
      </p:sp>
      <p:pic>
        <p:nvPicPr>
          <p:cNvPr id="1433" name="Google Shape;1433;g1dbf86a8e40_0_206"/>
          <p:cNvPicPr preferRelativeResize="0"/>
          <p:nvPr/>
        </p:nvPicPr>
        <p:blipFill>
          <a:blip r:embed="rId3">
            <a:alphaModFix/>
          </a:blip>
          <a:stretch>
            <a:fillRect/>
          </a:stretch>
        </p:blipFill>
        <p:spPr>
          <a:xfrm>
            <a:off x="8357950" y="3356875"/>
            <a:ext cx="3271711" cy="3501125"/>
          </a:xfrm>
          <a:prstGeom prst="rect">
            <a:avLst/>
          </a:prstGeom>
          <a:noFill/>
          <a:ln>
            <a:noFill/>
          </a:ln>
        </p:spPr>
      </p:pic>
      <p:pic>
        <p:nvPicPr>
          <p:cNvPr id="1434" name="Google Shape;1434;g1dbf86a8e40_0_206"/>
          <p:cNvPicPr preferRelativeResize="0"/>
          <p:nvPr/>
        </p:nvPicPr>
        <p:blipFill>
          <a:blip r:embed="rId4">
            <a:alphaModFix/>
          </a:blip>
          <a:stretch>
            <a:fillRect/>
          </a:stretch>
        </p:blipFill>
        <p:spPr>
          <a:xfrm>
            <a:off x="1103300" y="4151500"/>
            <a:ext cx="6871025" cy="98785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g1dbf86a8e40_0_21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Alguns outros tipos de display</a:t>
            </a:r>
            <a:endParaRPr/>
          </a:p>
        </p:txBody>
      </p:sp>
      <p:sp>
        <p:nvSpPr>
          <p:cNvPr id="1440" name="Google Shape;1440;g1dbf86a8e40_0_21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41" name="Google Shape;1441;g1dbf86a8e40_0_213"/>
          <p:cNvPicPr preferRelativeResize="0"/>
          <p:nvPr/>
        </p:nvPicPr>
        <p:blipFill>
          <a:blip r:embed="rId3">
            <a:alphaModFix/>
          </a:blip>
          <a:stretch>
            <a:fillRect/>
          </a:stretch>
        </p:blipFill>
        <p:spPr>
          <a:xfrm>
            <a:off x="1821475" y="1497875"/>
            <a:ext cx="7510249" cy="53056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g1dcbfe0234a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Max-width e min-width</a:t>
            </a:r>
            <a:endParaRPr/>
          </a:p>
        </p:txBody>
      </p:sp>
      <p:sp>
        <p:nvSpPr>
          <p:cNvPr id="1447" name="Google Shape;1447;g1dcbfe0234a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Ao ajustarmos o tamanho da tela usando a porcentagem no ‘width’. Pode vir a ocorrer um certo problema com esse ajuste, por exemplo, você define o seu conteúdo da página com 50% no width. Logo, seu conteúdo cobrirá sempre 50% da janela, então o que aconteceria se você diminuir muito a mesma? Exatamente, o conteúdo irá quebrar dentro da div, da mesma forma caso você aumente demais o tamanho da tela, seus textos podem acabar se distorcendo.</a:t>
            </a:r>
            <a:endParaRPr/>
          </a:p>
          <a:p>
            <a:pPr marL="0" lvl="0" indent="0" algn="l" rtl="0">
              <a:spcBef>
                <a:spcPts val="1000"/>
              </a:spcBef>
              <a:spcAft>
                <a:spcPts val="0"/>
              </a:spcAft>
              <a:buNone/>
            </a:pPr>
            <a:r>
              <a:rPr lang="pt-BR"/>
              <a:t>Para isso não acontecer, foram criados as propriedades ‘max-width’ e ‘min-width’, elas permitem que o conteúdo de sua div seja aumentado ou diminuindo </a:t>
            </a:r>
            <a:r>
              <a:rPr lang="pt-BR" b="1"/>
              <a:t>até o limite que definir</a:t>
            </a:r>
            <a:r>
              <a:rPr lang="pt-BR"/>
              <a:t>. Lembre-se de sempre usar a unidade de medida ‘px’ para definir tamanhos fixos.</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g1dc02a785bf_1_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position</a:t>
            </a:r>
            <a:r>
              <a:rPr lang="pt-BR"/>
              <a:t>:</a:t>
            </a:r>
            <a:endParaRPr/>
          </a:p>
          <a:p>
            <a:pPr marL="0" lvl="0" indent="0" algn="l" rtl="0">
              <a:spcBef>
                <a:spcPts val="0"/>
              </a:spcBef>
              <a:spcAft>
                <a:spcPts val="0"/>
              </a:spcAft>
              <a:buNone/>
            </a:pPr>
            <a:endParaRPr/>
          </a:p>
        </p:txBody>
      </p:sp>
      <p:sp>
        <p:nvSpPr>
          <p:cNvPr id="1453" name="Google Shape;1453;g1dc02a785bf_1_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Esta propriedade serve para especificar a posição do elemento em relação a página, se ele está fixo nela, se parece tipo aqueles anúncio chatos que não saem mesmo rolando a tela, se ele está em um determinado canto da pagina, etc. Ele também é usado para colocar um elemento atrás de outro e também útil para efeito de animação roteirizada. Há 4 tipo de valores que podem ser aplicados para o position:</a:t>
            </a:r>
            <a:endParaRPr/>
          </a:p>
          <a:p>
            <a:pPr marL="457200" lvl="0" indent="-320040" algn="l" rtl="0">
              <a:spcBef>
                <a:spcPts val="1000"/>
              </a:spcBef>
              <a:spcAft>
                <a:spcPts val="0"/>
              </a:spcAft>
              <a:buSzPts val="1440"/>
              <a:buChar char="►"/>
            </a:pPr>
            <a:r>
              <a:rPr lang="pt-BR"/>
              <a:t>position: static = é a posição padrão dos elementos</a:t>
            </a:r>
            <a:endParaRPr/>
          </a:p>
          <a:p>
            <a:pPr marL="457200" lvl="0" indent="-320040" algn="l" rtl="0">
              <a:spcBef>
                <a:spcPts val="0"/>
              </a:spcBef>
              <a:spcAft>
                <a:spcPts val="0"/>
              </a:spcAft>
              <a:buSzPts val="1440"/>
              <a:buChar char="►"/>
            </a:pPr>
            <a:r>
              <a:rPr lang="pt-BR"/>
              <a:t>position: relative = permite que defina a posição dos itens e que eles continuem agindo normalmente</a:t>
            </a:r>
            <a:endParaRPr/>
          </a:p>
          <a:p>
            <a:pPr marL="457200" lvl="0" indent="-320040" algn="l" rtl="0">
              <a:spcBef>
                <a:spcPts val="0"/>
              </a:spcBef>
              <a:spcAft>
                <a:spcPts val="0"/>
              </a:spcAft>
              <a:buSzPts val="1440"/>
              <a:buChar char="►"/>
            </a:pPr>
            <a:r>
              <a:rPr lang="pt-BR"/>
              <a:t>position: absolute = coloca o elemento em um canto e ele não sai de lá, mas ainda obedece ao rolamento da página.</a:t>
            </a:r>
            <a:endParaRPr/>
          </a:p>
          <a:p>
            <a:pPr marL="457200" lvl="0" indent="-320040" algn="l" rtl="0">
              <a:spcBef>
                <a:spcPts val="0"/>
              </a:spcBef>
              <a:spcAft>
                <a:spcPts val="0"/>
              </a:spcAft>
              <a:buSzPts val="1440"/>
              <a:buChar char="►"/>
            </a:pPr>
            <a:r>
              <a:rPr lang="pt-BR"/>
              <a:t>position: fixed = define os elementos como um anúncio que não sai onde você pode escolher onde ele está.</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Parte teórica: Ferramenta Figma</a:t>
            </a:r>
            <a:endParaRPr/>
          </a:p>
        </p:txBody>
      </p:sp>
      <p:sp>
        <p:nvSpPr>
          <p:cNvPr id="263" name="Google Shape;263;p19"/>
          <p:cNvSpPr txBox="1">
            <a:spLocks noGrp="1"/>
          </p:cNvSpPr>
          <p:nvPr>
            <p:ph type="body" idx="1"/>
          </p:nvPr>
        </p:nvSpPr>
        <p:spPr>
          <a:xfrm>
            <a:off x="391886" y="1213161"/>
            <a:ext cx="11541967" cy="4195481"/>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600"/>
              <a:buNone/>
            </a:pPr>
            <a:r>
              <a:rPr lang="pt-BR" b="1">
                <a:latin typeface="Montserrat"/>
                <a:ea typeface="Montserrat"/>
                <a:cs typeface="Montserrat"/>
                <a:sym typeface="Montserrat"/>
              </a:rPr>
              <a:t>Para quê serve o Figma?</a:t>
            </a:r>
            <a:endParaRPr/>
          </a:p>
          <a:p>
            <a:pPr marL="0" lvl="0" indent="0" algn="ctr" rtl="0">
              <a:spcBef>
                <a:spcPts val="1000"/>
              </a:spcBef>
              <a:spcAft>
                <a:spcPts val="0"/>
              </a:spcAft>
              <a:buSzPts val="1600"/>
              <a:buNone/>
            </a:pPr>
            <a:endParaRPr b="1">
              <a:latin typeface="Montserrat"/>
              <a:ea typeface="Montserrat"/>
              <a:cs typeface="Montserrat"/>
              <a:sym typeface="Montserrat"/>
            </a:endParaRPr>
          </a:p>
          <a:p>
            <a:pPr marL="342900" lvl="0" indent="-342900" algn="l" rtl="0">
              <a:spcBef>
                <a:spcPts val="1000"/>
              </a:spcBef>
              <a:spcAft>
                <a:spcPts val="0"/>
              </a:spcAft>
              <a:buSzPts val="1600"/>
              <a:buChar char="►"/>
            </a:pPr>
            <a:r>
              <a:rPr lang="pt-BR"/>
              <a:t>Como ferramenta de Design, o Figma pode ser útil para inúmeras coisas no seu dia a dia, seja você um designer de interface, gráfico ou profissional de marketing.</a:t>
            </a:r>
            <a:endParaRPr/>
          </a:p>
          <a:p>
            <a:pPr marL="342900" lvl="0" indent="-342900" algn="l" rtl="0">
              <a:spcBef>
                <a:spcPts val="1000"/>
              </a:spcBef>
              <a:spcAft>
                <a:spcPts val="0"/>
              </a:spcAft>
              <a:buSzPts val="1600"/>
              <a:buChar char="►"/>
            </a:pPr>
            <a:r>
              <a:rPr lang="pt-BR"/>
              <a:t>No geral, com o Figma você poderá desenvolver os seguintes produtos entregáveis de Design:</a:t>
            </a:r>
            <a:endParaRPr/>
          </a:p>
          <a:p>
            <a:pPr marL="342900" lvl="0" indent="-342900" algn="l" rtl="0">
              <a:spcBef>
                <a:spcPts val="1000"/>
              </a:spcBef>
              <a:spcAft>
                <a:spcPts val="0"/>
              </a:spcAft>
              <a:buSzPts val="1600"/>
              <a:buFont typeface="Arial"/>
              <a:buChar char="•"/>
            </a:pPr>
            <a:r>
              <a:rPr lang="pt-BR"/>
              <a:t>Interface web e mobile;</a:t>
            </a:r>
            <a:endParaRPr/>
          </a:p>
          <a:p>
            <a:pPr marL="342900" lvl="0" indent="-342900" algn="l" rtl="0">
              <a:spcBef>
                <a:spcPts val="1000"/>
              </a:spcBef>
              <a:spcAft>
                <a:spcPts val="0"/>
              </a:spcAft>
              <a:buSzPts val="1600"/>
              <a:buFont typeface="Arial"/>
              <a:buChar char="•"/>
            </a:pPr>
            <a:r>
              <a:rPr lang="pt-BR"/>
              <a:t>Apresentações;</a:t>
            </a:r>
            <a:endParaRPr/>
          </a:p>
          <a:p>
            <a:pPr marL="342900" lvl="0" indent="-342900" algn="l" rtl="0">
              <a:spcBef>
                <a:spcPts val="1000"/>
              </a:spcBef>
              <a:spcAft>
                <a:spcPts val="0"/>
              </a:spcAft>
              <a:buSzPts val="1600"/>
              <a:buFont typeface="Arial"/>
              <a:buChar char="•"/>
            </a:pPr>
            <a:r>
              <a:rPr lang="pt-BR"/>
              <a:t>Peças para Social Media;</a:t>
            </a:r>
            <a:endParaRPr/>
          </a:p>
          <a:p>
            <a:pPr marL="342900" lvl="0" indent="-342900" algn="l" rtl="0">
              <a:spcBef>
                <a:spcPts val="1000"/>
              </a:spcBef>
              <a:spcAft>
                <a:spcPts val="0"/>
              </a:spcAft>
              <a:buSzPts val="1600"/>
              <a:buFont typeface="Arial"/>
              <a:buChar char="•"/>
            </a:pPr>
            <a:r>
              <a:rPr lang="pt-BR"/>
              <a:t>Ebooks;</a:t>
            </a:r>
            <a:endParaRPr/>
          </a:p>
          <a:p>
            <a:pPr marL="342900" lvl="0" indent="-342900" algn="l" rtl="0">
              <a:spcBef>
                <a:spcPts val="1000"/>
              </a:spcBef>
              <a:spcAft>
                <a:spcPts val="0"/>
              </a:spcAft>
              <a:buSzPts val="1600"/>
              <a:buFont typeface="Arial"/>
              <a:buChar char="•"/>
            </a:pPr>
            <a:r>
              <a:rPr lang="pt-BR"/>
              <a:t>entre outros.</a:t>
            </a:r>
            <a:endParaRPr/>
          </a:p>
          <a:p>
            <a:pPr marL="342900" lvl="0" indent="-342900" algn="l" rtl="0">
              <a:spcBef>
                <a:spcPts val="1000"/>
              </a:spcBef>
              <a:spcAft>
                <a:spcPts val="0"/>
              </a:spcAft>
              <a:buSzPts val="1600"/>
              <a:buChar char="►"/>
            </a:pPr>
            <a:r>
              <a:rPr lang="pt-BR"/>
              <a:t>Por conta de alguns plugins (falaremos sobre eles no tutorial abaixo), também é possível criar animações no Figma.</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g1dc02a785bf_1_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position</a:t>
            </a:r>
            <a:r>
              <a:rPr lang="pt-BR"/>
              <a:t>:</a:t>
            </a:r>
            <a:endParaRPr/>
          </a:p>
          <a:p>
            <a:pPr marL="0" lvl="0" indent="0" algn="l" rtl="0">
              <a:spcBef>
                <a:spcPts val="0"/>
              </a:spcBef>
              <a:spcAft>
                <a:spcPts val="0"/>
              </a:spcAft>
              <a:buNone/>
            </a:pPr>
            <a:r>
              <a:rPr lang="pt-BR"/>
              <a:t>position: relative;</a:t>
            </a:r>
            <a:endParaRPr/>
          </a:p>
        </p:txBody>
      </p:sp>
      <p:sp>
        <p:nvSpPr>
          <p:cNvPr id="1459" name="Google Shape;1459;g1dc02a785bf_1_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propriedade de posicionamento relativo é usada para definir o elemento em relação à sua posição normal. Todo position com exceção do ‘static’ recebe 4 propriedades adicionais, sendo elas:</a:t>
            </a:r>
            <a:endParaRPr/>
          </a:p>
          <a:p>
            <a:pPr marL="457200" lvl="0" indent="-320040" algn="l" rtl="0">
              <a:spcBef>
                <a:spcPts val="1000"/>
              </a:spcBef>
              <a:spcAft>
                <a:spcPts val="0"/>
              </a:spcAft>
              <a:buSzPts val="1440"/>
              <a:buChar char="►"/>
            </a:pPr>
            <a:r>
              <a:rPr lang="pt-BR"/>
              <a:t>top = define quantos px ou % o item está distante do topo.</a:t>
            </a:r>
            <a:endParaRPr/>
          </a:p>
          <a:p>
            <a:pPr marL="457200" lvl="0" indent="-320040" algn="l" rtl="0">
              <a:spcBef>
                <a:spcPts val="0"/>
              </a:spcBef>
              <a:spcAft>
                <a:spcPts val="0"/>
              </a:spcAft>
              <a:buSzPts val="1440"/>
              <a:buChar char="►"/>
            </a:pPr>
            <a:r>
              <a:rPr lang="pt-BR"/>
              <a:t>right = define quantos px ou % o item está distante do lado direito da página.</a:t>
            </a:r>
            <a:endParaRPr/>
          </a:p>
          <a:p>
            <a:pPr marL="457200" lvl="0" indent="-320040" algn="l" rtl="0">
              <a:spcBef>
                <a:spcPts val="0"/>
              </a:spcBef>
              <a:spcAft>
                <a:spcPts val="0"/>
              </a:spcAft>
              <a:buSzPts val="1440"/>
              <a:buChar char="►"/>
            </a:pPr>
            <a:r>
              <a:rPr lang="pt-BR"/>
              <a:t>bottom = define quantos px ou % o item está distante do canto inferior da página.</a:t>
            </a:r>
            <a:endParaRPr/>
          </a:p>
          <a:p>
            <a:pPr marL="457200" lvl="0" indent="-320040" algn="l" rtl="0">
              <a:spcBef>
                <a:spcPts val="0"/>
              </a:spcBef>
              <a:spcAft>
                <a:spcPts val="0"/>
              </a:spcAft>
              <a:buSzPts val="1440"/>
              <a:buChar char="►"/>
            </a:pPr>
            <a:r>
              <a:rPr lang="pt-BR"/>
              <a:t>left = define quantos px ou % o item está distante do lado esquerdo.</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g1dc02a785bf_1_1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position</a:t>
            </a:r>
            <a:r>
              <a:rPr lang="pt-BR"/>
              <a:t>:</a:t>
            </a:r>
            <a:endParaRPr/>
          </a:p>
          <a:p>
            <a:pPr marL="0" lvl="0" indent="0" algn="l" rtl="0">
              <a:spcBef>
                <a:spcPts val="0"/>
              </a:spcBef>
              <a:spcAft>
                <a:spcPts val="0"/>
              </a:spcAft>
              <a:buNone/>
            </a:pPr>
            <a:r>
              <a:rPr lang="pt-BR"/>
              <a:t>position: relative; na prática</a:t>
            </a:r>
            <a:endParaRPr/>
          </a:p>
        </p:txBody>
      </p:sp>
      <p:sp>
        <p:nvSpPr>
          <p:cNvPr id="1465" name="Google Shape;1465;g1dc02a785bf_1_1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66" name="Google Shape;1466;g1dc02a785bf_1_15"/>
          <p:cNvPicPr preferRelativeResize="0"/>
          <p:nvPr/>
        </p:nvPicPr>
        <p:blipFill>
          <a:blip r:embed="rId3">
            <a:alphaModFix/>
          </a:blip>
          <a:stretch>
            <a:fillRect/>
          </a:stretch>
        </p:blipFill>
        <p:spPr>
          <a:xfrm>
            <a:off x="1835055" y="1976730"/>
            <a:ext cx="7483100" cy="2921200"/>
          </a:xfrm>
          <a:prstGeom prst="rect">
            <a:avLst/>
          </a:prstGeom>
          <a:noFill/>
          <a:ln>
            <a:noFill/>
          </a:ln>
        </p:spPr>
      </p:pic>
      <p:pic>
        <p:nvPicPr>
          <p:cNvPr id="1467" name="Google Shape;1467;g1dc02a785bf_1_15"/>
          <p:cNvPicPr preferRelativeResize="0"/>
          <p:nvPr/>
        </p:nvPicPr>
        <p:blipFill>
          <a:blip r:embed="rId4">
            <a:alphaModFix/>
          </a:blip>
          <a:stretch>
            <a:fillRect/>
          </a:stretch>
        </p:blipFill>
        <p:spPr>
          <a:xfrm>
            <a:off x="2436525" y="5050325"/>
            <a:ext cx="6280150" cy="17021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g1dc02a785bf_1_2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position</a:t>
            </a:r>
            <a:r>
              <a:rPr lang="pt-BR"/>
              <a:t>:</a:t>
            </a:r>
            <a:endParaRPr/>
          </a:p>
          <a:p>
            <a:pPr marL="0" lvl="0" indent="0" algn="l" rtl="0">
              <a:spcBef>
                <a:spcPts val="0"/>
              </a:spcBef>
              <a:spcAft>
                <a:spcPts val="0"/>
              </a:spcAft>
              <a:buNone/>
            </a:pPr>
            <a:r>
              <a:rPr lang="pt-BR"/>
              <a:t>position: absolute;</a:t>
            </a:r>
            <a:endParaRPr/>
          </a:p>
        </p:txBody>
      </p:sp>
      <p:sp>
        <p:nvSpPr>
          <p:cNvPr id="1473" name="Google Shape;1473;g1dc02a785bf_1_2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position absolute define a posição do elemento em relação a tag pai dele, que no caso é um elemento que possui o ‘position: relative’. Se não houver, o ‘absolute’ vai definir o elemento em relação ao site. Ele também possui as outras 4 propriedades adicionais, sendo elas:</a:t>
            </a:r>
            <a:endParaRPr/>
          </a:p>
          <a:p>
            <a:pPr marL="457200" lvl="0" indent="-320040" algn="l" rtl="0">
              <a:spcBef>
                <a:spcPts val="1000"/>
              </a:spcBef>
              <a:spcAft>
                <a:spcPts val="0"/>
              </a:spcAft>
              <a:buSzPts val="1440"/>
              <a:buChar char="►"/>
            </a:pPr>
            <a:r>
              <a:rPr lang="pt-BR"/>
              <a:t>top = define quantos px ou % o item está distante do topo.</a:t>
            </a:r>
            <a:endParaRPr/>
          </a:p>
          <a:p>
            <a:pPr marL="457200" lvl="0" indent="-320040" algn="l" rtl="0">
              <a:spcBef>
                <a:spcPts val="0"/>
              </a:spcBef>
              <a:spcAft>
                <a:spcPts val="0"/>
              </a:spcAft>
              <a:buSzPts val="1440"/>
              <a:buChar char="►"/>
            </a:pPr>
            <a:r>
              <a:rPr lang="pt-BR"/>
              <a:t>right = define quantos px ou % o item está distante do lado direito da tag pai.</a:t>
            </a:r>
            <a:endParaRPr/>
          </a:p>
          <a:p>
            <a:pPr marL="457200" lvl="0" indent="-320040" algn="l" rtl="0">
              <a:spcBef>
                <a:spcPts val="0"/>
              </a:spcBef>
              <a:spcAft>
                <a:spcPts val="0"/>
              </a:spcAft>
              <a:buSzPts val="1440"/>
              <a:buChar char="►"/>
            </a:pPr>
            <a:r>
              <a:rPr lang="pt-BR"/>
              <a:t>bottom = define quantos px ou % o item está distante do canto inferior da tag pai.</a:t>
            </a:r>
            <a:endParaRPr/>
          </a:p>
          <a:p>
            <a:pPr marL="457200" lvl="0" indent="-320040" algn="l" rtl="0">
              <a:spcBef>
                <a:spcPts val="0"/>
              </a:spcBef>
              <a:spcAft>
                <a:spcPts val="0"/>
              </a:spcAft>
              <a:buSzPts val="1440"/>
              <a:buChar char="►"/>
            </a:pPr>
            <a:r>
              <a:rPr lang="pt-BR"/>
              <a:t>left = define quantos px ou % o item está distante do lado esquerdo da tag pai.</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g1dc02a785bf_1_2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position</a:t>
            </a:r>
            <a:r>
              <a:rPr lang="pt-BR"/>
              <a:t>:</a:t>
            </a:r>
            <a:endParaRPr/>
          </a:p>
          <a:p>
            <a:pPr marL="0" lvl="0" indent="0" algn="l" rtl="0">
              <a:spcBef>
                <a:spcPts val="0"/>
              </a:spcBef>
              <a:spcAft>
                <a:spcPts val="0"/>
              </a:spcAft>
              <a:buNone/>
            </a:pPr>
            <a:r>
              <a:rPr lang="pt-BR"/>
              <a:t>position: fixed;</a:t>
            </a:r>
            <a:endParaRPr/>
          </a:p>
        </p:txBody>
      </p:sp>
      <p:sp>
        <p:nvSpPr>
          <p:cNvPr id="1479" name="Google Shape;1479;g1dc02a785bf_1_2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propriedade de posicionamento fixo ajuda a colocar o elemento fixo no navegador. Esse elemento fixo é posicionado em relação à janela do navegador e não se move nem mesmo você rola a janela.</a:t>
            </a:r>
            <a:endParaRPr/>
          </a:p>
          <a:p>
            <a:pPr marL="0" lvl="0" indent="0" algn="l" rtl="0">
              <a:spcBef>
                <a:spcPts val="1000"/>
              </a:spcBef>
              <a:spcAft>
                <a:spcPts val="0"/>
              </a:spcAft>
              <a:buNone/>
            </a:pPr>
            <a:endParaRPr/>
          </a:p>
        </p:txBody>
      </p:sp>
      <p:pic>
        <p:nvPicPr>
          <p:cNvPr id="1480" name="Google Shape;1480;g1dc02a785bf_1_27"/>
          <p:cNvPicPr preferRelativeResize="0"/>
          <p:nvPr/>
        </p:nvPicPr>
        <p:blipFill>
          <a:blip r:embed="rId3">
            <a:alphaModFix/>
          </a:blip>
          <a:stretch>
            <a:fillRect/>
          </a:stretch>
        </p:blipFill>
        <p:spPr>
          <a:xfrm>
            <a:off x="2547625" y="3212463"/>
            <a:ext cx="6057900" cy="1724025"/>
          </a:xfrm>
          <a:prstGeom prst="rect">
            <a:avLst/>
          </a:prstGeom>
          <a:noFill/>
          <a:ln>
            <a:noFill/>
          </a:ln>
        </p:spPr>
      </p:pic>
      <p:pic>
        <p:nvPicPr>
          <p:cNvPr id="1481" name="Google Shape;1481;g1dc02a785bf_1_27"/>
          <p:cNvPicPr preferRelativeResize="0"/>
          <p:nvPr/>
        </p:nvPicPr>
        <p:blipFill>
          <a:blip r:embed="rId4">
            <a:alphaModFix/>
          </a:blip>
          <a:stretch>
            <a:fillRect/>
          </a:stretch>
        </p:blipFill>
        <p:spPr>
          <a:xfrm>
            <a:off x="2533350" y="5124450"/>
            <a:ext cx="6086475" cy="16573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g1dc3835916e_0_3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position</a:t>
            </a:r>
            <a:r>
              <a:rPr lang="pt-BR"/>
              <a:t>:</a:t>
            </a:r>
            <a:endParaRPr/>
          </a:p>
          <a:p>
            <a:pPr marL="0" lvl="0" indent="0" algn="l" rtl="0">
              <a:spcBef>
                <a:spcPts val="0"/>
              </a:spcBef>
              <a:spcAft>
                <a:spcPts val="0"/>
              </a:spcAft>
              <a:buNone/>
            </a:pPr>
            <a:r>
              <a:rPr lang="pt-BR"/>
              <a:t>position: sticky;</a:t>
            </a:r>
            <a:endParaRPr/>
          </a:p>
        </p:txBody>
      </p:sp>
      <p:sp>
        <p:nvSpPr>
          <p:cNvPr id="1487" name="Google Shape;1487;g1dc3835916e_0_3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Esta propriedade serve para definir a posição de um elemento que, quando for a determinado canto, congele na tela. Por exemplo:</a:t>
            </a:r>
            <a:endParaRPr/>
          </a:p>
          <a:p>
            <a:pPr marL="0" lvl="0" indent="0" algn="l" rtl="0">
              <a:spcBef>
                <a:spcPts val="1000"/>
              </a:spcBef>
              <a:spcAft>
                <a:spcPts val="0"/>
              </a:spcAft>
              <a:buNone/>
            </a:pPr>
            <a:r>
              <a:rPr lang="pt-BR"/>
              <a:t>Você está rolando a tela e um anúncio para no topo, sendo ele ele estava rolando junto. É justamente isso que o ‘sticky’ faz.</a:t>
            </a:r>
            <a:endParaRPr/>
          </a:p>
          <a:p>
            <a:pPr marL="0" lvl="0" indent="0" algn="l" rtl="0">
              <a:spcBef>
                <a:spcPts val="1000"/>
              </a:spcBef>
              <a:spcAft>
                <a:spcPts val="0"/>
              </a:spcAft>
              <a:buNone/>
            </a:pPr>
            <a:r>
              <a:rPr lang="pt-BR"/>
              <a:t>Assim como os 3 anteriores, ele também recebe as 4 propriedades-independentes, porém diferente dos demais, estas propriedades servem para “Quando chegar aqui, o elemento irá travar”.</a:t>
            </a:r>
            <a:endParaRPr/>
          </a:p>
          <a:p>
            <a:pPr marL="0" lvl="0" indent="0" algn="l" rtl="0">
              <a:spcBef>
                <a:spcPts val="1000"/>
              </a:spcBef>
              <a:spcAft>
                <a:spcPts val="0"/>
              </a:spcAft>
              <a:buNone/>
            </a:pPr>
            <a:r>
              <a:rPr lang="pt-BR"/>
              <a:t>Por exemplo, se definir ‘top: 0px’ após setar o positon : sticky, assim que o elemento atingir a posição 0 do topo, ele irá travar na tela. Caso ainda tenha dúvidas, veja esse vídeo:</a:t>
            </a:r>
            <a:endParaRPr/>
          </a:p>
          <a:p>
            <a:pPr marL="0" lvl="0" indent="0" algn="l" rtl="0">
              <a:spcBef>
                <a:spcPts val="1000"/>
              </a:spcBef>
              <a:spcAft>
                <a:spcPts val="0"/>
              </a:spcAft>
              <a:buNone/>
            </a:pPr>
            <a:r>
              <a:rPr lang="pt-BR" u="sng">
                <a:solidFill>
                  <a:schemeClr val="hlink"/>
                </a:solidFill>
                <a:hlinkClick r:id="rId3"/>
              </a:rPr>
              <a:t>https://www.youtube.com/watch?v=lguOkFWDbQs</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g1dc96f7dace_0_2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z-index</a:t>
            </a:r>
            <a:r>
              <a:rPr lang="pt-BR"/>
              <a:t>:</a:t>
            </a:r>
            <a:endParaRPr/>
          </a:p>
        </p:txBody>
      </p:sp>
      <p:sp>
        <p:nvSpPr>
          <p:cNvPr id="1493" name="Google Shape;1493;g1dc96f7dace_0_2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As vezes quando utilizamos a propriedade ‘position’ para alterar a posição dos elementos da página. Podemos nos deparar com um problema de sobreposição, onde acabamos sobrepondo um elemento que não queríamos ao determinar a posição de outro elemento,</a:t>
            </a:r>
            <a:endParaRPr/>
          </a:p>
        </p:txBody>
      </p:sp>
      <p:pic>
        <p:nvPicPr>
          <p:cNvPr id="1494" name="Google Shape;1494;g1dc96f7dace_0_28"/>
          <p:cNvPicPr preferRelativeResize="0"/>
          <p:nvPr/>
        </p:nvPicPr>
        <p:blipFill>
          <a:blip r:embed="rId3">
            <a:alphaModFix/>
          </a:blip>
          <a:stretch>
            <a:fillRect/>
          </a:stretch>
        </p:blipFill>
        <p:spPr>
          <a:xfrm>
            <a:off x="3027850" y="3394250"/>
            <a:ext cx="4722736" cy="285417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g1dc96f7dace_0_3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z-index</a:t>
            </a:r>
            <a:r>
              <a:rPr lang="pt-BR"/>
              <a:t>:</a:t>
            </a:r>
            <a:endParaRPr/>
          </a:p>
        </p:txBody>
      </p:sp>
      <p:sp>
        <p:nvSpPr>
          <p:cNvPr id="1500" name="Google Shape;1500;g1dc96f7dace_0_3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Para isto, existe a prpriedade z-index, que especifica o “valor” de cada elemento, por exemplo. Caso fosse colocado o ‘z-index: 1;’ nesse quadrado vermelho, e o ‘z-index: 2;’ na imagem, o resultado seria esse</a:t>
            </a:r>
            <a:endParaRPr/>
          </a:p>
        </p:txBody>
      </p:sp>
      <p:pic>
        <p:nvPicPr>
          <p:cNvPr id="1501" name="Google Shape;1501;g1dc96f7dace_0_34"/>
          <p:cNvPicPr preferRelativeResize="0"/>
          <p:nvPr/>
        </p:nvPicPr>
        <p:blipFill>
          <a:blip r:embed="rId3">
            <a:alphaModFix/>
          </a:blip>
          <a:stretch>
            <a:fillRect/>
          </a:stretch>
        </p:blipFill>
        <p:spPr>
          <a:xfrm>
            <a:off x="3186275" y="3223575"/>
            <a:ext cx="5175825" cy="31921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g1dc02a785bf_0_17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overflow</a:t>
            </a:r>
            <a:r>
              <a:rPr lang="pt-BR"/>
              <a:t>:</a:t>
            </a:r>
            <a:endParaRPr/>
          </a:p>
        </p:txBody>
      </p:sp>
      <p:sp>
        <p:nvSpPr>
          <p:cNvPr id="1507" name="Google Shape;1507;g1dc02a785bf_0_17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permite manipular o conteúdo que vaza do contênier. Por exemplo, caso você coloque um texto muito grande em uma div pequena, isso pode acontecer:</a:t>
            </a:r>
            <a:endParaRPr/>
          </a:p>
          <a:p>
            <a:pPr marL="0" lvl="0" indent="0" algn="l" rtl="0">
              <a:spcBef>
                <a:spcPts val="1000"/>
              </a:spcBef>
              <a:spcAft>
                <a:spcPts val="0"/>
              </a:spcAft>
              <a:buNone/>
            </a:pPr>
            <a:r>
              <a:rPr lang="pt-BR"/>
              <a:t>Sem overflow:                 						Com overflow: hidden</a:t>
            </a:r>
            <a:endParaRPr/>
          </a:p>
          <a:p>
            <a:pPr marL="0" lvl="0" indent="0" algn="l" rtl="0">
              <a:lnSpc>
                <a:spcPct val="60000"/>
              </a:lnSpc>
              <a:spcBef>
                <a:spcPts val="1000"/>
              </a:spcBef>
              <a:spcAft>
                <a:spcPts val="0"/>
              </a:spcAft>
              <a:buNone/>
            </a:pPr>
            <a:endParaRPr/>
          </a:p>
        </p:txBody>
      </p:sp>
      <p:pic>
        <p:nvPicPr>
          <p:cNvPr id="1508" name="Google Shape;1508;g1dc02a785bf_0_173"/>
          <p:cNvPicPr preferRelativeResize="0"/>
          <p:nvPr/>
        </p:nvPicPr>
        <p:blipFill>
          <a:blip r:embed="rId3">
            <a:alphaModFix/>
          </a:blip>
          <a:stretch>
            <a:fillRect/>
          </a:stretch>
        </p:blipFill>
        <p:spPr>
          <a:xfrm>
            <a:off x="1103290" y="3658081"/>
            <a:ext cx="3269225" cy="3052676"/>
          </a:xfrm>
          <a:prstGeom prst="rect">
            <a:avLst/>
          </a:prstGeom>
          <a:noFill/>
          <a:ln>
            <a:noFill/>
          </a:ln>
        </p:spPr>
      </p:pic>
      <p:pic>
        <p:nvPicPr>
          <p:cNvPr id="1509" name="Google Shape;1509;g1dc02a785bf_0_173"/>
          <p:cNvPicPr preferRelativeResize="0"/>
          <p:nvPr/>
        </p:nvPicPr>
        <p:blipFill>
          <a:blip r:embed="rId4">
            <a:alphaModFix/>
          </a:blip>
          <a:stretch>
            <a:fillRect/>
          </a:stretch>
        </p:blipFill>
        <p:spPr>
          <a:xfrm>
            <a:off x="6082274" y="3658075"/>
            <a:ext cx="4248981" cy="305267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g1dc02a785bf_0_17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overflow</a:t>
            </a:r>
            <a:r>
              <a:rPr lang="pt-BR"/>
              <a:t>:</a:t>
            </a:r>
            <a:endParaRPr/>
          </a:p>
          <a:p>
            <a:pPr marL="0" lvl="0" indent="0" algn="l" rtl="0">
              <a:spcBef>
                <a:spcPts val="0"/>
              </a:spcBef>
              <a:spcAft>
                <a:spcPts val="0"/>
              </a:spcAft>
              <a:buNone/>
            </a:pPr>
            <a:r>
              <a:rPr lang="pt-BR"/>
              <a:t>Alguns valores</a:t>
            </a:r>
            <a:endParaRPr/>
          </a:p>
        </p:txBody>
      </p:sp>
      <p:sp>
        <p:nvSpPr>
          <p:cNvPr id="1515" name="Google Shape;1515;g1dc02a785bf_0_17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516" name="Google Shape;1516;g1dc02a785bf_0_179"/>
          <p:cNvPicPr preferRelativeResize="0"/>
          <p:nvPr/>
        </p:nvPicPr>
        <p:blipFill>
          <a:blip r:embed="rId3">
            <a:alphaModFix/>
          </a:blip>
          <a:stretch>
            <a:fillRect/>
          </a:stretch>
        </p:blipFill>
        <p:spPr>
          <a:xfrm>
            <a:off x="632763" y="1929913"/>
            <a:ext cx="9887675" cy="44415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g1dbfcba9421_0_4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float</a:t>
            </a:r>
            <a:r>
              <a:rPr lang="pt-BR"/>
              <a:t>:</a:t>
            </a:r>
            <a:endParaRPr/>
          </a:p>
        </p:txBody>
      </p:sp>
      <p:sp>
        <p:nvSpPr>
          <p:cNvPr id="1522" name="Google Shape;1522;g1dbfcba9421_0_4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Float é uma propriedade de posicionamento, ele é usado para posicionar um elemento para a esquerda, ou para a direita. Alguns exemplos para facilitar o entendimento:</a:t>
            </a:r>
            <a:endParaRPr/>
          </a:p>
        </p:txBody>
      </p:sp>
      <p:pic>
        <p:nvPicPr>
          <p:cNvPr id="1523" name="Google Shape;1523;g1dbfcba9421_0_46"/>
          <p:cNvPicPr preferRelativeResize="0"/>
          <p:nvPr/>
        </p:nvPicPr>
        <p:blipFill>
          <a:blip r:embed="rId3">
            <a:alphaModFix/>
          </a:blip>
          <a:stretch>
            <a:fillRect/>
          </a:stretch>
        </p:blipFill>
        <p:spPr>
          <a:xfrm>
            <a:off x="1103300" y="3177528"/>
            <a:ext cx="5671164" cy="307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a:spLocks noGrp="1"/>
          </p:cNvSpPr>
          <p:nvPr>
            <p:ph type="ctrTitle"/>
          </p:nvPr>
        </p:nvSpPr>
        <p:spPr>
          <a:xfrm>
            <a:off x="352523" y="466527"/>
            <a:ext cx="10032449" cy="2142624"/>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7200"/>
              <a:buFont typeface="Century Gothic"/>
              <a:buNone/>
            </a:pPr>
            <a:r>
              <a:rPr lang="pt-BR"/>
              <a:t>Interfaces – Design UI/UX HTML5 e CSS3</a:t>
            </a:r>
            <a:endParaRPr/>
          </a:p>
        </p:txBody>
      </p:sp>
      <p:sp>
        <p:nvSpPr>
          <p:cNvPr id="155" name="Google Shape;155;p2"/>
          <p:cNvSpPr txBox="1">
            <a:spLocks noGrp="1"/>
          </p:cNvSpPr>
          <p:nvPr>
            <p:ph type="subTitle" idx="1"/>
          </p:nvPr>
        </p:nvSpPr>
        <p:spPr>
          <a:xfrm>
            <a:off x="417837" y="4011664"/>
            <a:ext cx="8825658" cy="47437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pt-BR"/>
              <a:t>PROFESSOR JAILSON COSTA DOS SANTOS</a:t>
            </a:r>
            <a:endParaRPr/>
          </a:p>
        </p:txBody>
      </p:sp>
      <p:pic>
        <p:nvPicPr>
          <p:cNvPr id="156" name="Google Shape;156;p2" descr="UX Design e UI Design – Entenda! • Avante Mídia"/>
          <p:cNvPicPr preferRelativeResize="0"/>
          <p:nvPr/>
        </p:nvPicPr>
        <p:blipFill rotWithShape="1">
          <a:blip r:embed="rId3">
            <a:alphaModFix/>
          </a:blip>
          <a:srcRect/>
          <a:stretch/>
        </p:blipFill>
        <p:spPr>
          <a:xfrm>
            <a:off x="6466127" y="3640110"/>
            <a:ext cx="5722776" cy="32190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Parte teórica: Ferramenta Figma</a:t>
            </a:r>
            <a:endParaRPr/>
          </a:p>
        </p:txBody>
      </p:sp>
      <p:sp>
        <p:nvSpPr>
          <p:cNvPr id="269" name="Google Shape;269;p20"/>
          <p:cNvSpPr txBox="1">
            <a:spLocks noGrp="1"/>
          </p:cNvSpPr>
          <p:nvPr>
            <p:ph type="body" idx="1"/>
          </p:nvPr>
        </p:nvSpPr>
        <p:spPr>
          <a:xfrm>
            <a:off x="391886" y="1213161"/>
            <a:ext cx="11541967" cy="4195481"/>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600"/>
              <a:buNone/>
            </a:pPr>
            <a:r>
              <a:rPr lang="pt-BR" b="1">
                <a:latin typeface="Montserrat"/>
                <a:ea typeface="Montserrat"/>
                <a:cs typeface="Montserrat"/>
                <a:sym typeface="Montserrat"/>
              </a:rPr>
              <a:t>Como começar a utilizar o Figma?</a:t>
            </a:r>
            <a:endParaRPr/>
          </a:p>
          <a:p>
            <a:pPr marL="342900" lvl="0" indent="-342900" algn="l" rtl="0">
              <a:spcBef>
                <a:spcPts val="1000"/>
              </a:spcBef>
              <a:spcAft>
                <a:spcPts val="0"/>
              </a:spcAft>
              <a:buSzPts val="1600"/>
              <a:buChar char="►"/>
            </a:pPr>
            <a:r>
              <a:rPr lang="pt-BR"/>
              <a:t>O Figma pode ser utilizado tanto em aplicativos desktop para Mac e Windows (instalado no computador), como também ser executado em navegadores, como:</a:t>
            </a:r>
            <a:endParaRPr/>
          </a:p>
          <a:p>
            <a:pPr marL="342900" lvl="0" indent="-342900" algn="l" rtl="0">
              <a:spcBef>
                <a:spcPts val="1000"/>
              </a:spcBef>
              <a:spcAft>
                <a:spcPts val="0"/>
              </a:spcAft>
              <a:buSzPts val="1600"/>
              <a:buFont typeface="Arial"/>
              <a:buChar char="•"/>
            </a:pPr>
            <a:r>
              <a:rPr lang="pt-BR"/>
              <a:t>Google Chrome</a:t>
            </a:r>
            <a:endParaRPr/>
          </a:p>
          <a:p>
            <a:pPr marL="342900" lvl="0" indent="-342900" algn="l" rtl="0">
              <a:spcBef>
                <a:spcPts val="1000"/>
              </a:spcBef>
              <a:spcAft>
                <a:spcPts val="0"/>
              </a:spcAft>
              <a:buSzPts val="1600"/>
              <a:buFont typeface="Arial"/>
              <a:buChar char="•"/>
            </a:pPr>
            <a:r>
              <a:rPr lang="pt-BR"/>
              <a:t>Firefox</a:t>
            </a:r>
            <a:endParaRPr/>
          </a:p>
          <a:p>
            <a:pPr marL="342900" lvl="0" indent="-342900" algn="l" rtl="0">
              <a:spcBef>
                <a:spcPts val="1000"/>
              </a:spcBef>
              <a:spcAft>
                <a:spcPts val="0"/>
              </a:spcAft>
              <a:buSzPts val="1600"/>
              <a:buFont typeface="Arial"/>
              <a:buChar char="•"/>
            </a:pPr>
            <a:r>
              <a:rPr lang="pt-BR"/>
              <a:t>Safari</a:t>
            </a:r>
            <a:endParaRPr/>
          </a:p>
          <a:p>
            <a:pPr marL="342900" lvl="0" indent="-342900" algn="l" rtl="0">
              <a:spcBef>
                <a:spcPts val="1000"/>
              </a:spcBef>
              <a:spcAft>
                <a:spcPts val="0"/>
              </a:spcAft>
              <a:buSzPts val="1600"/>
              <a:buFont typeface="Arial"/>
              <a:buChar char="•"/>
            </a:pPr>
            <a:r>
              <a:rPr lang="pt-BR"/>
              <a:t>Edge</a:t>
            </a:r>
            <a:endParaRPr/>
          </a:p>
          <a:p>
            <a:pPr marL="342900" lvl="0" indent="-342900" algn="l" rtl="0">
              <a:spcBef>
                <a:spcPts val="1000"/>
              </a:spcBef>
              <a:spcAft>
                <a:spcPts val="0"/>
              </a:spcAft>
              <a:buSzPts val="1600"/>
              <a:buChar char="►"/>
            </a:pPr>
            <a:r>
              <a:rPr lang="pt-BR"/>
              <a:t>Para começar a utilizar você só precisa criar uma conta no </a:t>
            </a:r>
            <a:r>
              <a:rPr lang="pt-BR" u="sng">
                <a:solidFill>
                  <a:schemeClr val="hlink"/>
                </a:solidFill>
                <a:hlinkClick r:id="rId3"/>
              </a:rPr>
              <a:t>site oficial do Figma</a:t>
            </a:r>
            <a:r>
              <a:rPr lang="pt-BR"/>
              <a:t>.</a:t>
            </a:r>
            <a:endParaRPr/>
          </a:p>
          <a:p>
            <a:pPr marL="342900" lvl="0" indent="-342900" algn="l" rtl="0">
              <a:spcBef>
                <a:spcPts val="1000"/>
              </a:spcBef>
              <a:spcAft>
                <a:spcPts val="0"/>
              </a:spcAft>
              <a:buSzPts val="1600"/>
              <a:buChar char="►"/>
            </a:pPr>
            <a:r>
              <a:rPr lang="pt-BR"/>
              <a:t>A conta de usuário pode ser criada tanto utilizando um e-mail e senha como também utilizando as informações compartilhadas da sua conta do Google.</a:t>
            </a:r>
            <a:endParaRPr/>
          </a:p>
          <a:p>
            <a:pPr marL="342900" lvl="0" indent="-342900" algn="l" rtl="0">
              <a:spcBef>
                <a:spcPts val="1000"/>
              </a:spcBef>
              <a:spcAft>
                <a:spcPts val="0"/>
              </a:spcAft>
              <a:buSzPts val="1600"/>
              <a:buChar char="►"/>
            </a:pPr>
            <a:r>
              <a:rPr lang="pt-BR"/>
              <a:t>Caso você queira instalar no seu computador, faça o </a:t>
            </a:r>
            <a:r>
              <a:rPr lang="pt-BR" u="sng">
                <a:solidFill>
                  <a:schemeClr val="hlink"/>
                </a:solidFill>
                <a:hlinkClick r:id="rId4"/>
              </a:rPr>
              <a:t>download do Figma neste link</a:t>
            </a:r>
            <a:r>
              <a:rPr lang="pt-BR"/>
              <a:t>.</a:t>
            </a:r>
            <a:endParaRPr/>
          </a:p>
          <a:p>
            <a:pPr marL="342900" lvl="0" indent="-342900" algn="l" rtl="0">
              <a:spcBef>
                <a:spcPts val="1000"/>
              </a:spcBef>
              <a:spcAft>
                <a:spcPts val="0"/>
              </a:spcAft>
              <a:buSzPts val="1600"/>
              <a:buChar char="►"/>
            </a:pPr>
            <a:r>
              <a:rPr lang="pt-BR"/>
              <a:t>Você só precisa selecionar o seu sistema operacional e fazer a instalação, que é igual à instalação de qualquer outro software (simples e rápida).</a:t>
            </a:r>
            <a:endParaRPr/>
          </a:p>
          <a:p>
            <a:pPr marL="0" lvl="0" indent="0" algn="ctr" rtl="0">
              <a:spcBef>
                <a:spcPts val="1000"/>
              </a:spcBef>
              <a:spcAft>
                <a:spcPts val="0"/>
              </a:spcAft>
              <a:buSzPts val="1600"/>
              <a:buNone/>
            </a:pPr>
            <a:endParaRPr b="1">
              <a:latin typeface="Montserrat"/>
              <a:ea typeface="Montserrat"/>
              <a:cs typeface="Montserrat"/>
              <a:sym typeface="Montserrat"/>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g1dbfcba9421_0_5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float</a:t>
            </a:r>
            <a:r>
              <a:rPr lang="pt-BR"/>
              <a:t>:</a:t>
            </a:r>
            <a:endParaRPr/>
          </a:p>
          <a:p>
            <a:pPr marL="0" lvl="0" indent="0" algn="l" rtl="0">
              <a:spcBef>
                <a:spcPts val="0"/>
              </a:spcBef>
              <a:spcAft>
                <a:spcPts val="0"/>
              </a:spcAft>
              <a:buNone/>
            </a:pPr>
            <a:r>
              <a:rPr lang="pt-BR"/>
              <a:t>Como funciona?</a:t>
            </a:r>
            <a:endParaRPr/>
          </a:p>
        </p:txBody>
      </p:sp>
      <p:sp>
        <p:nvSpPr>
          <p:cNvPr id="1529" name="Google Shape;1529;g1dbfcba9421_0_5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Elementos flutuam apenas horizontalmente, sendo assim, ele só pode flutuar para a esquerda ou para a direita, não para cima e para baixo.</a:t>
            </a:r>
            <a:endParaRPr/>
          </a:p>
          <a:p>
            <a:pPr marL="457200" lvl="0" indent="-320040" algn="l" rtl="0">
              <a:spcBef>
                <a:spcPts val="1000"/>
              </a:spcBef>
              <a:spcAft>
                <a:spcPts val="0"/>
              </a:spcAft>
              <a:buSzPts val="1440"/>
              <a:buChar char="►"/>
            </a:pPr>
            <a:r>
              <a:rPr lang="pt-BR"/>
              <a:t>Um elemento flutuante pode ser movido o máximo possível para esquerda ou para direita.</a:t>
            </a:r>
            <a:endParaRPr/>
          </a:p>
          <a:p>
            <a:pPr marL="457200" lvl="0" indent="-320040" algn="l" rtl="0">
              <a:spcBef>
                <a:spcPts val="0"/>
              </a:spcBef>
              <a:spcAft>
                <a:spcPts val="0"/>
              </a:spcAft>
              <a:buSzPts val="1440"/>
              <a:buChar char="►"/>
            </a:pPr>
            <a:r>
              <a:rPr lang="pt-BR"/>
              <a:t>E os textos passarão a contornar esse determinado elemento.</a:t>
            </a:r>
            <a:endParaRPr/>
          </a:p>
          <a:p>
            <a:pPr marL="457200" lvl="0" indent="-320040" algn="l" rtl="0">
              <a:spcBef>
                <a:spcPts val="0"/>
              </a:spcBef>
              <a:spcAft>
                <a:spcPts val="0"/>
              </a:spcAft>
              <a:buSzPts val="1440"/>
              <a:buChar char="►"/>
            </a:pPr>
            <a:r>
              <a:rPr lang="pt-BR"/>
              <a:t>Os elementos antes do elemento flutuante não serão afetados.</a:t>
            </a:r>
            <a:endParaRPr/>
          </a:p>
          <a:p>
            <a:pPr marL="457200" lvl="0" indent="-320040" algn="l" rtl="0">
              <a:spcBef>
                <a:spcPts val="0"/>
              </a:spcBef>
              <a:spcAft>
                <a:spcPts val="0"/>
              </a:spcAft>
              <a:buSzPts val="1440"/>
              <a:buChar char="►"/>
            </a:pPr>
            <a:r>
              <a:rPr lang="pt-BR"/>
              <a:t>Se a imagem flutuou para a direita, os textos fluem em torno dela, para a esquerda e se a imagem flutuou para a esquerda, o texto flui em torno dela, para a direita.</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g1dbfcba9421_0_5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float</a:t>
            </a:r>
            <a:r>
              <a:rPr lang="pt-BR"/>
              <a:t>:</a:t>
            </a:r>
            <a:endParaRPr/>
          </a:p>
          <a:p>
            <a:pPr marL="0" lvl="0" indent="0" algn="l" rtl="0">
              <a:spcBef>
                <a:spcPts val="0"/>
              </a:spcBef>
              <a:spcAft>
                <a:spcPts val="0"/>
              </a:spcAft>
              <a:buNone/>
            </a:pPr>
            <a:r>
              <a:rPr lang="pt-BR"/>
              <a:t>Propriedades e valores</a:t>
            </a:r>
            <a:endParaRPr/>
          </a:p>
        </p:txBody>
      </p:sp>
      <p:sp>
        <p:nvSpPr>
          <p:cNvPr id="1535" name="Google Shape;1535;g1dbfcba9421_0_5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536" name="Google Shape;1536;g1dbfcba9421_0_59"/>
          <p:cNvPicPr preferRelativeResize="0"/>
          <p:nvPr/>
        </p:nvPicPr>
        <p:blipFill>
          <a:blip r:embed="rId3">
            <a:alphaModFix/>
          </a:blip>
          <a:stretch>
            <a:fillRect/>
          </a:stretch>
        </p:blipFill>
        <p:spPr>
          <a:xfrm>
            <a:off x="481513" y="2052925"/>
            <a:ext cx="10190174" cy="1797475"/>
          </a:xfrm>
          <a:prstGeom prst="rect">
            <a:avLst/>
          </a:prstGeom>
          <a:noFill/>
          <a:ln>
            <a:noFill/>
          </a:ln>
        </p:spPr>
      </p:pic>
      <p:pic>
        <p:nvPicPr>
          <p:cNvPr id="1537" name="Google Shape;1537;g1dbfcba9421_0_59"/>
          <p:cNvPicPr preferRelativeResize="0"/>
          <p:nvPr/>
        </p:nvPicPr>
        <p:blipFill>
          <a:blip r:embed="rId4">
            <a:alphaModFix/>
          </a:blip>
          <a:stretch>
            <a:fillRect/>
          </a:stretch>
        </p:blipFill>
        <p:spPr>
          <a:xfrm>
            <a:off x="836613" y="3966075"/>
            <a:ext cx="9023676" cy="27432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g1dc154a4751_0_7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clear</a:t>
            </a:r>
            <a:r>
              <a:rPr lang="pt-BR"/>
              <a:t>:</a:t>
            </a:r>
            <a:endParaRPr/>
          </a:p>
        </p:txBody>
      </p:sp>
      <p:sp>
        <p:nvSpPr>
          <p:cNvPr id="1543" name="Google Shape;1543;g1dc154a4751_0_7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Após usar a propridade </a:t>
            </a:r>
            <a:r>
              <a:rPr lang="pt-BR" b="1"/>
              <a:t>float</a:t>
            </a:r>
            <a:r>
              <a:rPr lang="pt-BR"/>
              <a:t> você deve ter percebido que ele quebra o fluxo da página, fazendo os pelementos posteriores a ele simplesmente o ignorá-lo e até mesmo cobrirem, também que a tag pai dele também o ignora. Como por exemplo:</a:t>
            </a:r>
            <a:endParaRPr/>
          </a:p>
        </p:txBody>
      </p:sp>
      <p:pic>
        <p:nvPicPr>
          <p:cNvPr id="1544" name="Google Shape;1544;g1dc154a4751_0_71"/>
          <p:cNvPicPr preferRelativeResize="0"/>
          <p:nvPr/>
        </p:nvPicPr>
        <p:blipFill>
          <a:blip r:embed="rId3">
            <a:alphaModFix/>
          </a:blip>
          <a:stretch>
            <a:fillRect/>
          </a:stretch>
        </p:blipFill>
        <p:spPr>
          <a:xfrm>
            <a:off x="2051954" y="3404650"/>
            <a:ext cx="8088100" cy="31889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g1dc154a4751_0_7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clear</a:t>
            </a:r>
            <a:r>
              <a:rPr lang="pt-BR"/>
              <a:t>:</a:t>
            </a:r>
            <a:endParaRPr/>
          </a:p>
          <a:p>
            <a:pPr marL="0" lvl="0" indent="0" algn="l" rtl="0">
              <a:spcBef>
                <a:spcPts val="0"/>
              </a:spcBef>
              <a:spcAft>
                <a:spcPts val="0"/>
              </a:spcAft>
              <a:buNone/>
            </a:pPr>
            <a:r>
              <a:rPr lang="pt-BR"/>
              <a:t>valores</a:t>
            </a:r>
            <a:endParaRPr/>
          </a:p>
        </p:txBody>
      </p:sp>
      <p:sp>
        <p:nvSpPr>
          <p:cNvPr id="1550" name="Google Shape;1550;g1dc154a4751_0_7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pode receber até 3 valores, sendo eles (left, both, right). Você os usa para “cobrir” a posição do item que foi usado o </a:t>
            </a:r>
            <a:r>
              <a:rPr lang="pt-BR" b="1"/>
              <a:t>float</a:t>
            </a:r>
            <a:r>
              <a:rPr lang="pt-BR"/>
              <a:t>. Além disso, caso aplique o valor ‘both’ ele irá limpar os dois lados, tanto esquerdo quanto direito.</a:t>
            </a:r>
            <a:endParaRPr/>
          </a:p>
          <a:p>
            <a:pPr marL="0" lvl="0" indent="0" algn="l" rtl="0">
              <a:spcBef>
                <a:spcPts val="1000"/>
              </a:spcBef>
              <a:spcAft>
                <a:spcPts val="0"/>
              </a:spcAft>
              <a:buNone/>
            </a:pPr>
            <a:r>
              <a:rPr lang="pt-BR"/>
              <a:t>Por exemplo, se você usa o ‘float:right’ em uma imagem, precisa criar uma ou div ou span (mesmo que vazios) e usem o ‘clear:right’ pois aí ele irá “limpar” o fluxo que mudou na direita, mas a imagem continuará flutuando. Que nem neste caso</a:t>
            </a:r>
            <a:endParaRPr/>
          </a:p>
        </p:txBody>
      </p:sp>
      <p:pic>
        <p:nvPicPr>
          <p:cNvPr id="1551" name="Google Shape;1551;g1dc154a4751_0_77"/>
          <p:cNvPicPr preferRelativeResize="0"/>
          <p:nvPr/>
        </p:nvPicPr>
        <p:blipFill>
          <a:blip r:embed="rId3">
            <a:alphaModFix/>
          </a:blip>
          <a:stretch>
            <a:fillRect/>
          </a:stretch>
        </p:blipFill>
        <p:spPr>
          <a:xfrm>
            <a:off x="1103295" y="4801600"/>
            <a:ext cx="2713190" cy="1766400"/>
          </a:xfrm>
          <a:prstGeom prst="rect">
            <a:avLst/>
          </a:prstGeom>
          <a:noFill/>
          <a:ln>
            <a:noFill/>
          </a:ln>
        </p:spPr>
      </p:pic>
      <p:pic>
        <p:nvPicPr>
          <p:cNvPr id="1552" name="Google Shape;1552;g1dc154a4751_0_77"/>
          <p:cNvPicPr preferRelativeResize="0"/>
          <p:nvPr/>
        </p:nvPicPr>
        <p:blipFill>
          <a:blip r:embed="rId4">
            <a:alphaModFix/>
          </a:blip>
          <a:stretch>
            <a:fillRect/>
          </a:stretch>
        </p:blipFill>
        <p:spPr>
          <a:xfrm>
            <a:off x="4175663" y="4710613"/>
            <a:ext cx="6029325" cy="216217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g1dc483444ce_0_9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text-align</a:t>
            </a:r>
            <a:r>
              <a:rPr lang="pt-BR"/>
              <a:t>:</a:t>
            </a:r>
            <a:endParaRPr/>
          </a:p>
          <a:p>
            <a:pPr marL="0" lvl="0" indent="0" algn="l" rtl="0">
              <a:spcBef>
                <a:spcPts val="0"/>
              </a:spcBef>
              <a:spcAft>
                <a:spcPts val="0"/>
              </a:spcAft>
              <a:buNone/>
            </a:pPr>
            <a:endParaRPr/>
          </a:p>
        </p:txBody>
      </p:sp>
      <p:sp>
        <p:nvSpPr>
          <p:cNvPr id="1558" name="Google Shape;1558;g1dc483444ce_0_9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Essa propriedade é usada para definir o alinhamento horizontal de um texto podendo receber 5 valores, sendo eles: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justify = o texto fica justificado.</a:t>
            </a:r>
            <a:endParaRPr/>
          </a:p>
          <a:p>
            <a:pPr marL="457200" lvl="0" indent="-320040" algn="l" rtl="0">
              <a:spcBef>
                <a:spcPts val="0"/>
              </a:spcBef>
              <a:spcAft>
                <a:spcPts val="0"/>
              </a:spcAft>
              <a:buSzPts val="1440"/>
              <a:buChar char="►"/>
            </a:pPr>
            <a:r>
              <a:rPr lang="pt-BR"/>
              <a:t>center = o texto fica alinhado ao centro.</a:t>
            </a:r>
            <a:endParaRPr/>
          </a:p>
          <a:p>
            <a:pPr marL="457200" lvl="0" indent="-320040" algn="l" rtl="0">
              <a:spcBef>
                <a:spcPts val="0"/>
              </a:spcBef>
              <a:spcAft>
                <a:spcPts val="0"/>
              </a:spcAft>
              <a:buSzPts val="1440"/>
              <a:buChar char="►"/>
            </a:pPr>
            <a:r>
              <a:rPr lang="pt-BR"/>
              <a:t>right = o texto é alinhado à direita.</a:t>
            </a:r>
            <a:endParaRPr/>
          </a:p>
          <a:p>
            <a:pPr marL="457200" lvl="0" indent="-320040" algn="l" rtl="0">
              <a:spcBef>
                <a:spcPts val="0"/>
              </a:spcBef>
              <a:spcAft>
                <a:spcPts val="0"/>
              </a:spcAft>
              <a:buSzPts val="1440"/>
              <a:buChar char="►"/>
            </a:pPr>
            <a:r>
              <a:rPr lang="pt-BR"/>
              <a:t>left = o texto é alinhado à esquerda (valor padrão).</a:t>
            </a:r>
            <a:endParaRPr/>
          </a:p>
        </p:txBody>
      </p:sp>
      <p:pic>
        <p:nvPicPr>
          <p:cNvPr id="1559" name="Google Shape;1559;g1dc483444ce_0_92"/>
          <p:cNvPicPr preferRelativeResize="0"/>
          <p:nvPr/>
        </p:nvPicPr>
        <p:blipFill>
          <a:blip r:embed="rId3">
            <a:alphaModFix/>
          </a:blip>
          <a:stretch>
            <a:fillRect/>
          </a:stretch>
        </p:blipFill>
        <p:spPr>
          <a:xfrm>
            <a:off x="1103300" y="3016607"/>
            <a:ext cx="6488850" cy="6171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g1dc02a785bf_1_3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vertical-align</a:t>
            </a:r>
            <a:r>
              <a:rPr lang="pt-BR"/>
              <a:t>:</a:t>
            </a:r>
            <a:endParaRPr/>
          </a:p>
        </p:txBody>
      </p:sp>
      <p:sp>
        <p:nvSpPr>
          <p:cNvPr id="1565" name="Google Shape;1565;g1dc02a785bf_1_3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é usada para definir o posicionamento de um elemento inline ou um elemento inline-block, normalmente usado para indicar a posição de um texto em relação a imagem. Como neste exemplo:</a:t>
            </a:r>
            <a:endParaRPr/>
          </a:p>
        </p:txBody>
      </p:sp>
      <p:pic>
        <p:nvPicPr>
          <p:cNvPr id="1566" name="Google Shape;1566;g1dc02a785bf_1_35"/>
          <p:cNvPicPr preferRelativeResize="0"/>
          <p:nvPr/>
        </p:nvPicPr>
        <p:blipFill>
          <a:blip r:embed="rId3">
            <a:alphaModFix/>
          </a:blip>
          <a:stretch>
            <a:fillRect/>
          </a:stretch>
        </p:blipFill>
        <p:spPr>
          <a:xfrm>
            <a:off x="5214050" y="3071050"/>
            <a:ext cx="5900840" cy="3177375"/>
          </a:xfrm>
          <a:prstGeom prst="rect">
            <a:avLst/>
          </a:prstGeom>
          <a:noFill/>
          <a:ln>
            <a:noFill/>
          </a:ln>
        </p:spPr>
      </p:pic>
      <p:pic>
        <p:nvPicPr>
          <p:cNvPr id="1567" name="Google Shape;1567;g1dc02a785bf_1_35"/>
          <p:cNvPicPr preferRelativeResize="0"/>
          <p:nvPr/>
        </p:nvPicPr>
        <p:blipFill>
          <a:blip r:embed="rId4">
            <a:alphaModFix/>
          </a:blip>
          <a:stretch>
            <a:fillRect/>
          </a:stretch>
        </p:blipFill>
        <p:spPr>
          <a:xfrm>
            <a:off x="1103306" y="3858631"/>
            <a:ext cx="3548900" cy="1307489"/>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g1dc02a785bf_1_4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vertical-align</a:t>
            </a:r>
            <a:r>
              <a:rPr lang="pt-BR"/>
              <a:t>:</a:t>
            </a:r>
            <a:endParaRPr/>
          </a:p>
          <a:p>
            <a:pPr marL="0" lvl="0" indent="0" algn="l" rtl="0">
              <a:spcBef>
                <a:spcPts val="0"/>
              </a:spcBef>
              <a:spcAft>
                <a:spcPts val="0"/>
              </a:spcAft>
              <a:buNone/>
            </a:pPr>
            <a:r>
              <a:rPr lang="pt-BR"/>
              <a:t>Alguns valores</a:t>
            </a:r>
            <a:endParaRPr/>
          </a:p>
        </p:txBody>
      </p:sp>
      <p:sp>
        <p:nvSpPr>
          <p:cNvPr id="1573" name="Google Shape;1573;g1dc02a785bf_1_4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574" name="Google Shape;1574;g1dc02a785bf_1_42"/>
          <p:cNvPicPr preferRelativeResize="0"/>
          <p:nvPr/>
        </p:nvPicPr>
        <p:blipFill>
          <a:blip r:embed="rId3">
            <a:alphaModFix/>
          </a:blip>
          <a:stretch>
            <a:fillRect/>
          </a:stretch>
        </p:blipFill>
        <p:spPr>
          <a:xfrm>
            <a:off x="4637650" y="1421750"/>
            <a:ext cx="7160426" cy="5275099"/>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g1dc96f7dace_0_4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Combinadores de seletores:</a:t>
            </a:r>
            <a:endParaRPr/>
          </a:p>
        </p:txBody>
      </p:sp>
      <p:sp>
        <p:nvSpPr>
          <p:cNvPr id="1580" name="Google Shape;1580;g1dc96f7dace_0_4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Eles servem para esclarecer a relação entre dois seletores, enquanto os seletores em CSS são usados para selecionar o conteúdo para estilização.</a:t>
            </a:r>
            <a:endParaRPr/>
          </a:p>
          <a:p>
            <a:pPr marL="0" lvl="0" indent="0" algn="l" rtl="0">
              <a:spcBef>
                <a:spcPts val="1000"/>
              </a:spcBef>
              <a:spcAft>
                <a:spcPts val="0"/>
              </a:spcAft>
              <a:buNone/>
            </a:pPr>
            <a:r>
              <a:rPr lang="pt-BR"/>
              <a:t>Existem 4 tipos de combinadores, sendo eles:</a:t>
            </a:r>
            <a:endParaRPr/>
          </a:p>
          <a:p>
            <a:pPr marL="457200" lvl="0" indent="-320040" algn="l" rtl="0">
              <a:spcBef>
                <a:spcPts val="1000"/>
              </a:spcBef>
              <a:spcAft>
                <a:spcPts val="0"/>
              </a:spcAft>
              <a:buSzPts val="1440"/>
              <a:buChar char="►"/>
            </a:pPr>
            <a:r>
              <a:rPr lang="pt-BR"/>
              <a:t>Seletor geral de irmãos (~)</a:t>
            </a:r>
            <a:endParaRPr/>
          </a:p>
          <a:p>
            <a:pPr marL="457200" lvl="0" indent="-320040" algn="l" rtl="0">
              <a:spcBef>
                <a:spcPts val="0"/>
              </a:spcBef>
              <a:spcAft>
                <a:spcPts val="0"/>
              </a:spcAft>
              <a:buSzPts val="1440"/>
              <a:buChar char="►"/>
            </a:pPr>
            <a:r>
              <a:rPr lang="pt-BR"/>
              <a:t>Seletor do elemento próximo (irmão adjacente) (+)</a:t>
            </a:r>
            <a:endParaRPr/>
          </a:p>
          <a:p>
            <a:pPr marL="457200" lvl="0" indent="-320040" algn="l" rtl="0">
              <a:spcBef>
                <a:spcPts val="0"/>
              </a:spcBef>
              <a:spcAft>
                <a:spcPts val="0"/>
              </a:spcAft>
              <a:buSzPts val="1440"/>
              <a:buChar char="►"/>
            </a:pPr>
            <a:r>
              <a:rPr lang="pt-BR"/>
              <a:t>Seletor de filho (&gt;)</a:t>
            </a:r>
            <a:endParaRPr/>
          </a:p>
          <a:p>
            <a:pPr marL="457200" lvl="0" indent="-320040" algn="l" rtl="0">
              <a:spcBef>
                <a:spcPts val="0"/>
              </a:spcBef>
              <a:spcAft>
                <a:spcPts val="0"/>
              </a:spcAft>
              <a:buSzPts val="1440"/>
              <a:buChar char="►"/>
            </a:pPr>
            <a:r>
              <a:rPr lang="pt-BR"/>
              <a:t>Seletor descendente (espaço)</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g1dc96f7dace_0_4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Combinadores nos seletores:</a:t>
            </a:r>
            <a:endParaRPr/>
          </a:p>
          <a:p>
            <a:pPr marL="0" lvl="0" indent="0" algn="l" rtl="0">
              <a:spcBef>
                <a:spcPts val="0"/>
              </a:spcBef>
              <a:spcAft>
                <a:spcPts val="0"/>
              </a:spcAft>
              <a:buNone/>
            </a:pPr>
            <a:r>
              <a:rPr lang="pt-BR"/>
              <a:t>Seletor geral de irmão</a:t>
            </a:r>
            <a:endParaRPr/>
          </a:p>
        </p:txBody>
      </p:sp>
      <p:sp>
        <p:nvSpPr>
          <p:cNvPr id="1586" name="Google Shape;1586;g1dc96f7dace_0_4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seleciona os elementos que seguem os elementos do primeiro seletor, e ambos são filhos do mesmo elemento pai. Ele pode ser usado para selecionar o grupo de elementos que compartilham o elemento pai comum. </a:t>
            </a:r>
            <a:endParaRPr/>
          </a:p>
        </p:txBody>
      </p:sp>
      <p:pic>
        <p:nvPicPr>
          <p:cNvPr id="1587" name="Google Shape;1587;g1dc96f7dace_0_46"/>
          <p:cNvPicPr preferRelativeResize="0"/>
          <p:nvPr/>
        </p:nvPicPr>
        <p:blipFill>
          <a:blip r:embed="rId3">
            <a:alphaModFix/>
          </a:blip>
          <a:stretch>
            <a:fillRect/>
          </a:stretch>
        </p:blipFill>
        <p:spPr>
          <a:xfrm>
            <a:off x="1103295" y="3644075"/>
            <a:ext cx="2538275" cy="1226350"/>
          </a:xfrm>
          <a:prstGeom prst="rect">
            <a:avLst/>
          </a:prstGeom>
          <a:noFill/>
          <a:ln>
            <a:noFill/>
          </a:ln>
        </p:spPr>
      </p:pic>
      <p:pic>
        <p:nvPicPr>
          <p:cNvPr id="1588" name="Google Shape;1588;g1dc96f7dace_0_46"/>
          <p:cNvPicPr preferRelativeResize="0"/>
          <p:nvPr/>
        </p:nvPicPr>
        <p:blipFill>
          <a:blip r:embed="rId4">
            <a:alphaModFix/>
          </a:blip>
          <a:stretch>
            <a:fillRect/>
          </a:stretch>
        </p:blipFill>
        <p:spPr>
          <a:xfrm>
            <a:off x="4390625" y="3644075"/>
            <a:ext cx="4324350" cy="28575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g1dc96f7dace_0_5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Combinadores de seletores:</a:t>
            </a:r>
            <a:endParaRPr/>
          </a:p>
          <a:p>
            <a:pPr marL="0" lvl="0" indent="0" algn="l" rtl="0">
              <a:spcBef>
                <a:spcPts val="0"/>
              </a:spcBef>
              <a:spcAft>
                <a:spcPts val="0"/>
              </a:spcAft>
              <a:buNone/>
            </a:pPr>
            <a:r>
              <a:rPr lang="pt-BR"/>
              <a:t>seletor de irmão adjacente(+)</a:t>
            </a:r>
            <a:endParaRPr/>
          </a:p>
        </p:txBody>
      </p:sp>
      <p:sp>
        <p:nvSpPr>
          <p:cNvPr id="1594" name="Google Shape;1594;g1dc96f7dace_0_5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Vamos supor que você coloque um h1 e vários parágrafos embaixo, mas queira estilizar apenas o que vier logo em seguida do h1. Este seletor é usado para isso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No código acima, o parágrafo que vier depois do h1 será estilizado.</a:t>
            </a:r>
            <a:endParaRPr/>
          </a:p>
        </p:txBody>
      </p:sp>
      <p:pic>
        <p:nvPicPr>
          <p:cNvPr id="1595" name="Google Shape;1595;g1dc96f7dace_0_54"/>
          <p:cNvPicPr preferRelativeResize="0"/>
          <p:nvPr/>
        </p:nvPicPr>
        <p:blipFill>
          <a:blip r:embed="rId3">
            <a:alphaModFix/>
          </a:blip>
          <a:stretch>
            <a:fillRect/>
          </a:stretch>
        </p:blipFill>
        <p:spPr>
          <a:xfrm>
            <a:off x="1103295" y="3268025"/>
            <a:ext cx="2129179" cy="1400400"/>
          </a:xfrm>
          <a:prstGeom prst="rect">
            <a:avLst/>
          </a:prstGeom>
          <a:noFill/>
          <a:ln>
            <a:noFill/>
          </a:ln>
        </p:spPr>
      </p:pic>
      <p:pic>
        <p:nvPicPr>
          <p:cNvPr id="1596" name="Google Shape;1596;g1dc96f7dace_0_54"/>
          <p:cNvPicPr preferRelativeResize="0"/>
          <p:nvPr/>
        </p:nvPicPr>
        <p:blipFill>
          <a:blip r:embed="rId4">
            <a:alphaModFix/>
          </a:blip>
          <a:stretch>
            <a:fillRect/>
          </a:stretch>
        </p:blipFill>
        <p:spPr>
          <a:xfrm>
            <a:off x="4702700" y="3268032"/>
            <a:ext cx="4155033" cy="140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Parte prática: Ferramenta Figma</a:t>
            </a:r>
            <a:endParaRPr/>
          </a:p>
        </p:txBody>
      </p:sp>
      <p:sp>
        <p:nvSpPr>
          <p:cNvPr id="275" name="Google Shape;275;p21"/>
          <p:cNvSpPr txBox="1">
            <a:spLocks noGrp="1"/>
          </p:cNvSpPr>
          <p:nvPr>
            <p:ph type="body" idx="1"/>
          </p:nvPr>
        </p:nvSpPr>
        <p:spPr>
          <a:xfrm>
            <a:off x="845732" y="1679429"/>
            <a:ext cx="10192382"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pt-BR" sz="2400" u="sng">
                <a:solidFill>
                  <a:schemeClr val="hlink"/>
                </a:solidFill>
                <a:hlinkClick r:id="rId3"/>
              </a:rPr>
              <a:t>https://www.designerd.com.br/tutorial-como-usar-o-figma/</a:t>
            </a:r>
            <a:endParaRPr sz="240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g1dc96f7dace_0_6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Combinadores de seletores:</a:t>
            </a:r>
            <a:endParaRPr/>
          </a:p>
          <a:p>
            <a:pPr marL="0" lvl="0" indent="0" algn="l" rtl="0">
              <a:spcBef>
                <a:spcPts val="0"/>
              </a:spcBef>
              <a:spcAft>
                <a:spcPts val="0"/>
              </a:spcAft>
              <a:buNone/>
            </a:pPr>
            <a:r>
              <a:rPr lang="pt-BR"/>
              <a:t>Seletor de filho (&gt;)</a:t>
            </a:r>
            <a:endParaRPr/>
          </a:p>
        </p:txBody>
      </p:sp>
      <p:sp>
        <p:nvSpPr>
          <p:cNvPr id="1602" name="Google Shape;1602;g1dc96f7dace_0_6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Este seletor seleciona apenas elementos que sejam filhos diretos, por exemplo, caso você coloque uma &lt;ul&gt;, e dentro dessa ul, coloque vários &lt;li&gt;, assim como dentro desses &lt;li&gt; coloque vários &lt;a&gt;.</a:t>
            </a:r>
            <a:endParaRPr/>
          </a:p>
          <a:p>
            <a:pPr marL="0" lvl="0" indent="0" algn="l" rtl="0">
              <a:spcBef>
                <a:spcPts val="1000"/>
              </a:spcBef>
              <a:spcAft>
                <a:spcPts val="0"/>
              </a:spcAft>
              <a:buNone/>
            </a:pPr>
            <a:r>
              <a:rPr lang="pt-BR"/>
              <a:t>A tag &lt;li&gt; é filho direto do elemento &lt;ul&gt;. Mas a tag &lt;a&gt; não é filha direta de &lt;ul&gt;.</a:t>
            </a:r>
            <a:endParaRPr/>
          </a:p>
        </p:txBody>
      </p:sp>
      <p:pic>
        <p:nvPicPr>
          <p:cNvPr id="1603" name="Google Shape;1603;g1dc96f7dace_0_61"/>
          <p:cNvPicPr preferRelativeResize="0"/>
          <p:nvPr/>
        </p:nvPicPr>
        <p:blipFill>
          <a:blip r:embed="rId3">
            <a:alphaModFix/>
          </a:blip>
          <a:stretch>
            <a:fillRect/>
          </a:stretch>
        </p:blipFill>
        <p:spPr>
          <a:xfrm>
            <a:off x="4548124" y="3583900"/>
            <a:ext cx="4140774" cy="32741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g1dc96f7dace_0_6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Combinadores de seletores:</a:t>
            </a:r>
            <a:endParaRPr/>
          </a:p>
          <a:p>
            <a:pPr marL="0" lvl="0" indent="0" algn="l" rtl="0">
              <a:spcBef>
                <a:spcPts val="0"/>
              </a:spcBef>
              <a:spcAft>
                <a:spcPts val="0"/>
              </a:spcAft>
              <a:buNone/>
            </a:pPr>
            <a:r>
              <a:rPr lang="pt-BR"/>
              <a:t>Seletor descendente</a:t>
            </a:r>
            <a:endParaRPr/>
          </a:p>
        </p:txBody>
      </p:sp>
      <p:sp>
        <p:nvSpPr>
          <p:cNvPr id="1609" name="Google Shape;1609;g1dc96f7dace_0_6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No exemplo anterior, falamos da &lt;ul&gt;, &lt;li&gt; e o elemento &lt;a&gt;. Assim, &lt;li&gt; é filho direto de &lt;ul&gt;. </a:t>
            </a:r>
            <a:endParaRPr/>
          </a:p>
          <a:p>
            <a:pPr marL="0" lvl="0" indent="0" algn="l" rtl="0">
              <a:spcBef>
                <a:spcPts val="1000"/>
              </a:spcBef>
              <a:spcAft>
                <a:spcPts val="0"/>
              </a:spcAft>
              <a:buNone/>
            </a:pPr>
            <a:r>
              <a:rPr lang="pt-BR"/>
              <a:t>já o &lt;a&gt;, é filho direto de &lt;li&gt;. </a:t>
            </a:r>
            <a:endParaRPr/>
          </a:p>
          <a:p>
            <a:pPr marL="0" lvl="0" indent="0" algn="l" rtl="0">
              <a:spcBef>
                <a:spcPts val="1000"/>
              </a:spcBef>
              <a:spcAft>
                <a:spcPts val="0"/>
              </a:spcAft>
              <a:buNone/>
            </a:pPr>
            <a:r>
              <a:rPr lang="pt-BR"/>
              <a:t>E assim, &lt;a&gt; é descendente de &lt;ul&gt;, que é o primeiro elemento em que eles estão.</a:t>
            </a:r>
            <a:endParaRPr/>
          </a:p>
        </p:txBody>
      </p:sp>
      <p:pic>
        <p:nvPicPr>
          <p:cNvPr id="1610" name="Google Shape;1610;g1dc96f7dace_0_67"/>
          <p:cNvPicPr preferRelativeResize="0"/>
          <p:nvPr/>
        </p:nvPicPr>
        <p:blipFill>
          <a:blip r:embed="rId3">
            <a:alphaModFix/>
          </a:blip>
          <a:stretch>
            <a:fillRect/>
          </a:stretch>
        </p:blipFill>
        <p:spPr>
          <a:xfrm>
            <a:off x="6182299" y="3607150"/>
            <a:ext cx="3867600" cy="31143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g1dc483444ce_0_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descendente em CSS</a:t>
            </a:r>
            <a:endParaRPr/>
          </a:p>
        </p:txBody>
      </p:sp>
      <p:sp>
        <p:nvSpPr>
          <p:cNvPr id="1616" name="Google Shape;1616;g1dc483444ce_0_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Suponhamos que você queria estilizar uma lista, mas seu site possua mais de uma lista, para não correr o risco de estiizar as duas, é necessário usar o seletor descendente, que é no caso de especificar qual lista quer, e logo em seguida estilizar os itens, de uma vez.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1617" name="Google Shape;1617;g1dc483444ce_0_7"/>
          <p:cNvPicPr preferRelativeResize="0"/>
          <p:nvPr/>
        </p:nvPicPr>
        <p:blipFill>
          <a:blip r:embed="rId3">
            <a:alphaModFix/>
          </a:blip>
          <a:stretch>
            <a:fillRect/>
          </a:stretch>
        </p:blipFill>
        <p:spPr>
          <a:xfrm>
            <a:off x="1103300" y="4000658"/>
            <a:ext cx="3632450" cy="129952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g1dc89f9808b_0_1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Pseudoclasses no CSS</a:t>
            </a:r>
            <a:endParaRPr/>
          </a:p>
        </p:txBody>
      </p:sp>
      <p:sp>
        <p:nvSpPr>
          <p:cNvPr id="1623" name="Google Shape;1623;g1dc89f9808b_0_1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pseudoclasse pode ser usada juntamente a um elemento que seja selecionado no CSS para indicar determinado estado do elemento e alterá-lo. A pseudoclasse </a:t>
            </a:r>
            <a:r>
              <a:rPr lang="pt-BR" b="1"/>
              <a:t>:hover</a:t>
            </a:r>
            <a:r>
              <a:rPr lang="pt-BR"/>
              <a:t> é um excelente exemplo, já que ele indica o estado em que o mouse está sobre o elemento. Vejas as principais pseudoclasses:</a:t>
            </a:r>
            <a:endParaRPr/>
          </a:p>
        </p:txBody>
      </p:sp>
      <p:pic>
        <p:nvPicPr>
          <p:cNvPr id="1624" name="Google Shape;1624;g1dc89f9808b_0_19"/>
          <p:cNvPicPr preferRelativeResize="0"/>
          <p:nvPr/>
        </p:nvPicPr>
        <p:blipFill>
          <a:blip r:embed="rId3">
            <a:alphaModFix/>
          </a:blip>
          <a:stretch>
            <a:fillRect/>
          </a:stretch>
        </p:blipFill>
        <p:spPr>
          <a:xfrm>
            <a:off x="5228550" y="3403975"/>
            <a:ext cx="6963450" cy="345402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g1dc89f9808b_0_2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Pseudoclasses </a:t>
            </a:r>
            <a:r>
              <a:rPr lang="pt-BR" b="1"/>
              <a:t>:link</a:t>
            </a:r>
            <a:r>
              <a:rPr lang="pt-BR"/>
              <a:t> e </a:t>
            </a:r>
            <a:r>
              <a:rPr lang="pt-BR" b="1"/>
              <a:t>:visited</a:t>
            </a:r>
            <a:endParaRPr/>
          </a:p>
        </p:txBody>
      </p:sp>
      <p:sp>
        <p:nvSpPr>
          <p:cNvPr id="1630" name="Google Shape;1630;g1dc89f9808b_0_2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pseudoclasse </a:t>
            </a:r>
            <a:r>
              <a:rPr lang="pt-BR" b="1"/>
              <a:t>:link</a:t>
            </a:r>
            <a:r>
              <a:rPr lang="pt-BR"/>
              <a:t> é usado para selecionar o link no estado em que ele não foi visitado, originalmente ele fica com a cor azul e uma underline:</a:t>
            </a:r>
            <a:endParaRPr/>
          </a:p>
          <a:p>
            <a:pPr marL="0" lvl="0" indent="0" algn="l" rtl="0">
              <a:spcBef>
                <a:spcPts val="1000"/>
              </a:spcBef>
              <a:spcAft>
                <a:spcPts val="0"/>
              </a:spcAft>
              <a:buNone/>
            </a:pPr>
            <a:endParaRPr/>
          </a:p>
          <a:p>
            <a:pPr marL="0" lvl="0" indent="0" algn="l" rtl="0">
              <a:spcBef>
                <a:spcPts val="1000"/>
              </a:spcBef>
              <a:spcAft>
                <a:spcPts val="0"/>
              </a:spcAft>
              <a:buNone/>
            </a:pPr>
            <a:r>
              <a:rPr lang="pt-BR"/>
              <a:t>Já a pseudoclasse </a:t>
            </a:r>
            <a:r>
              <a:rPr lang="pt-BR" b="1"/>
              <a:t>:visited</a:t>
            </a:r>
            <a:r>
              <a:rPr lang="pt-BR"/>
              <a:t> seleciona o link quando ele já foi visitado pelo usuário, quando o link já foi clicado. Normalmente ele aparece com a cor roxa.</a:t>
            </a:r>
            <a:endParaRPr/>
          </a:p>
        </p:txBody>
      </p:sp>
      <p:pic>
        <p:nvPicPr>
          <p:cNvPr id="1631" name="Google Shape;1631;g1dc89f9808b_0_25"/>
          <p:cNvPicPr preferRelativeResize="0"/>
          <p:nvPr/>
        </p:nvPicPr>
        <p:blipFill>
          <a:blip r:embed="rId3">
            <a:alphaModFix/>
          </a:blip>
          <a:stretch>
            <a:fillRect/>
          </a:stretch>
        </p:blipFill>
        <p:spPr>
          <a:xfrm>
            <a:off x="2611027" y="2766675"/>
            <a:ext cx="578825" cy="330757"/>
          </a:xfrm>
          <a:prstGeom prst="rect">
            <a:avLst/>
          </a:prstGeom>
          <a:noFill/>
          <a:ln>
            <a:noFill/>
          </a:ln>
        </p:spPr>
      </p:pic>
      <p:pic>
        <p:nvPicPr>
          <p:cNvPr id="1632" name="Google Shape;1632;g1dc89f9808b_0_25"/>
          <p:cNvPicPr preferRelativeResize="0"/>
          <p:nvPr/>
        </p:nvPicPr>
        <p:blipFill>
          <a:blip r:embed="rId4">
            <a:alphaModFix/>
          </a:blip>
          <a:stretch>
            <a:fillRect/>
          </a:stretch>
        </p:blipFill>
        <p:spPr>
          <a:xfrm>
            <a:off x="3378400" y="4288675"/>
            <a:ext cx="578825" cy="35752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g1dc89f9808b_0_3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Pseudoclasse </a:t>
            </a:r>
            <a:r>
              <a:rPr lang="pt-BR" b="1"/>
              <a:t>:active</a:t>
            </a:r>
            <a:endParaRPr/>
          </a:p>
        </p:txBody>
      </p:sp>
      <p:sp>
        <p:nvSpPr>
          <p:cNvPr id="1638" name="Google Shape;1638;g1dc89f9808b_0_3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pseudoclasse seleciona um elemento quando o mouse clica ou segura neste mesmo elemento. Um link por exemplo, quando você clica nele, ele fica com a cor vermelha:</a:t>
            </a:r>
            <a:endParaRPr/>
          </a:p>
        </p:txBody>
      </p:sp>
      <p:pic>
        <p:nvPicPr>
          <p:cNvPr id="1639" name="Google Shape;1639;g1dc89f9808b_0_32"/>
          <p:cNvPicPr preferRelativeResize="0"/>
          <p:nvPr/>
        </p:nvPicPr>
        <p:blipFill>
          <a:blip r:embed="rId3">
            <a:alphaModFix/>
          </a:blip>
          <a:stretch>
            <a:fillRect/>
          </a:stretch>
        </p:blipFill>
        <p:spPr>
          <a:xfrm>
            <a:off x="6263894" y="2748775"/>
            <a:ext cx="1972475" cy="4206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g1dc02a785bf_0_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Pseudoclasse </a:t>
            </a:r>
            <a:r>
              <a:rPr lang="pt-BR" b="1"/>
              <a:t>hover</a:t>
            </a:r>
            <a:r>
              <a:rPr lang="pt-BR"/>
              <a:t>:</a:t>
            </a:r>
            <a:endParaRPr/>
          </a:p>
        </p:txBody>
      </p:sp>
      <p:sp>
        <p:nvSpPr>
          <p:cNvPr id="1645" name="Google Shape;1645;g1dc02a785bf_0_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Hover é uma pseudoclasse, e sua função é alterar o estado do elemento selecionado </a:t>
            </a:r>
            <a:r>
              <a:rPr lang="pt-BR" b="1"/>
              <a:t>assim</a:t>
            </a:r>
            <a:r>
              <a:rPr lang="pt-BR"/>
              <a:t> que o mouse o sobrepor. Por exemplo quando um link muda de cor quando você coloca o cursor em cima.</a:t>
            </a:r>
            <a:endParaRPr/>
          </a:p>
          <a:p>
            <a:pPr marL="0" lvl="0" indent="0" algn="l" rtl="0">
              <a:spcBef>
                <a:spcPts val="1000"/>
              </a:spcBef>
              <a:spcAft>
                <a:spcPts val="0"/>
              </a:spcAft>
              <a:buNone/>
            </a:pPr>
            <a:r>
              <a:rPr lang="pt-BR"/>
              <a:t>Ele pode incluir os seguintes efeitos:</a:t>
            </a:r>
            <a:endParaRPr/>
          </a:p>
          <a:p>
            <a:pPr marL="457200" lvl="0" indent="-320040" algn="l" rtl="0">
              <a:spcBef>
                <a:spcPts val="1000"/>
              </a:spcBef>
              <a:spcAft>
                <a:spcPts val="0"/>
              </a:spcAft>
              <a:buSzPts val="1440"/>
              <a:buChar char="►"/>
            </a:pPr>
            <a:r>
              <a:rPr lang="pt-BR"/>
              <a:t>Alterar a cor e/ou cor de fundo.</a:t>
            </a:r>
            <a:endParaRPr/>
          </a:p>
          <a:p>
            <a:pPr marL="457200" lvl="0" indent="-320040" algn="l" rtl="0">
              <a:spcBef>
                <a:spcPts val="0"/>
              </a:spcBef>
              <a:spcAft>
                <a:spcPts val="0"/>
              </a:spcAft>
              <a:buSzPts val="1440"/>
              <a:buChar char="►"/>
            </a:pPr>
            <a:r>
              <a:rPr lang="pt-BR"/>
              <a:t>Modificar a opacidade da imagem.</a:t>
            </a:r>
            <a:endParaRPr/>
          </a:p>
          <a:p>
            <a:pPr marL="457200" lvl="0" indent="-320040" algn="l" rtl="0">
              <a:spcBef>
                <a:spcPts val="0"/>
              </a:spcBef>
              <a:spcAft>
                <a:spcPts val="0"/>
              </a:spcAft>
              <a:buSzPts val="1440"/>
              <a:buChar char="►"/>
            </a:pPr>
            <a:r>
              <a:rPr lang="pt-BR"/>
              <a:t>Trocar imagens.</a:t>
            </a:r>
            <a:endParaRPr/>
          </a:p>
          <a:p>
            <a:pPr marL="457200" lvl="0" indent="-320040" algn="l" rtl="0">
              <a:spcBef>
                <a:spcPts val="0"/>
              </a:spcBef>
              <a:spcAft>
                <a:spcPts val="0"/>
              </a:spcAft>
              <a:buSzPts val="1440"/>
              <a:buChar char="►"/>
            </a:pPr>
            <a:r>
              <a:rPr lang="pt-BR"/>
              <a:t>mudar completamente o estilo do elemento.</a:t>
            </a:r>
            <a:endParaRPr/>
          </a:p>
          <a:p>
            <a:pPr marL="0" lvl="0" indent="0" algn="l" rtl="0">
              <a:lnSpc>
                <a:spcPct val="50000"/>
              </a:lnSpc>
              <a:spcBef>
                <a:spcPts val="1000"/>
              </a:spcBef>
              <a:spcAft>
                <a:spcPts val="0"/>
              </a:spcAft>
              <a:buNone/>
            </a:pPr>
            <a:r>
              <a:rPr lang="pt-BR"/>
              <a:t>Como uma pseudoclasse, sua syntax acaba sendo </a:t>
            </a:r>
            <a:endParaRPr/>
          </a:p>
          <a:p>
            <a:pPr marL="0" lvl="0" indent="0" algn="l" rtl="0">
              <a:lnSpc>
                <a:spcPct val="50000"/>
              </a:lnSpc>
              <a:spcBef>
                <a:spcPts val="1000"/>
              </a:spcBef>
              <a:spcAft>
                <a:spcPts val="0"/>
              </a:spcAft>
              <a:buNone/>
            </a:pPr>
            <a:r>
              <a:rPr lang="pt-BR"/>
              <a:t>diferente das propriedades. </a:t>
            </a:r>
            <a:endParaRPr/>
          </a:p>
          <a:p>
            <a:pPr marL="0" lvl="0" indent="0" algn="l" rtl="0">
              <a:lnSpc>
                <a:spcPct val="50000"/>
              </a:lnSpc>
              <a:spcBef>
                <a:spcPts val="1000"/>
              </a:spcBef>
              <a:spcAft>
                <a:spcPts val="0"/>
              </a:spcAft>
              <a:buNone/>
            </a:pPr>
            <a:r>
              <a:rPr lang="pt-BR"/>
              <a:t>Caso precise de um video para entender com mais facilidade:</a:t>
            </a:r>
            <a:endParaRPr/>
          </a:p>
          <a:p>
            <a:pPr marL="0" lvl="0" indent="0" algn="l" rtl="0">
              <a:lnSpc>
                <a:spcPct val="50000"/>
              </a:lnSpc>
              <a:spcBef>
                <a:spcPts val="1000"/>
              </a:spcBef>
              <a:spcAft>
                <a:spcPts val="0"/>
              </a:spcAft>
              <a:buNone/>
            </a:pPr>
            <a:r>
              <a:rPr lang="pt-BR" u="sng">
                <a:solidFill>
                  <a:schemeClr val="hlink"/>
                </a:solidFill>
                <a:hlinkClick r:id="rId3"/>
              </a:rPr>
              <a:t>https://www.youtube.com/watch?v=DeoV-xvhUvU&amp;t=0s</a:t>
            </a:r>
            <a:endParaRPr/>
          </a:p>
        </p:txBody>
      </p:sp>
      <p:pic>
        <p:nvPicPr>
          <p:cNvPr id="1646" name="Google Shape;1646;g1dc02a785bf_0_3"/>
          <p:cNvPicPr preferRelativeResize="0"/>
          <p:nvPr/>
        </p:nvPicPr>
        <p:blipFill>
          <a:blip r:embed="rId4">
            <a:alphaModFix/>
          </a:blip>
          <a:stretch>
            <a:fillRect/>
          </a:stretch>
        </p:blipFill>
        <p:spPr>
          <a:xfrm>
            <a:off x="7719527" y="3530961"/>
            <a:ext cx="3943700" cy="1239425"/>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g1dc89f9808b_0_3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Pseudoclasse </a:t>
            </a:r>
            <a:r>
              <a:rPr lang="pt-BR" b="1"/>
              <a:t>:lang</a:t>
            </a:r>
            <a:endParaRPr/>
          </a:p>
        </p:txBody>
      </p:sp>
      <p:sp>
        <p:nvSpPr>
          <p:cNvPr id="1652" name="Google Shape;1652;g1dc89f9808b_0_3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pseudoclasse é útil quando o documento é exibido em diferentes linguagens. Por exemplo, caso selecione uma linguagem com essa pseudoclasse e (en) em parênteses, o estilo será aplicado se o elemento da página estiver em inglês.</a:t>
            </a:r>
            <a:endParaRPr/>
          </a:p>
        </p:txBody>
      </p:sp>
      <p:pic>
        <p:nvPicPr>
          <p:cNvPr id="1653" name="Google Shape;1653;g1dc89f9808b_0_38"/>
          <p:cNvPicPr preferRelativeResize="0"/>
          <p:nvPr/>
        </p:nvPicPr>
        <p:blipFill>
          <a:blip r:embed="rId3">
            <a:alphaModFix/>
          </a:blip>
          <a:stretch>
            <a:fillRect/>
          </a:stretch>
        </p:blipFill>
        <p:spPr>
          <a:xfrm>
            <a:off x="4773863" y="3698650"/>
            <a:ext cx="1605475" cy="9040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g1dc02a785bf_0_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Especificidade do CSS</a:t>
            </a:r>
            <a:endParaRPr/>
          </a:p>
        </p:txBody>
      </p:sp>
      <p:sp>
        <p:nvSpPr>
          <p:cNvPr id="1659" name="Google Shape;1659;g1dc02a785bf_0_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Existem 4 categorias que definem especificidade a um determinado seletor, sendo elas na seguinte ordem:</a:t>
            </a:r>
            <a:endParaRPr/>
          </a:p>
          <a:p>
            <a:pPr marL="0" lvl="0" indent="0" algn="l" rtl="0">
              <a:spcBef>
                <a:spcPts val="1000"/>
              </a:spcBef>
              <a:spcAft>
                <a:spcPts val="0"/>
              </a:spcAft>
              <a:buNone/>
            </a:pPr>
            <a:endParaRPr/>
          </a:p>
          <a:p>
            <a:pPr marL="457200" lvl="0" indent="-320040" algn="l" rtl="0">
              <a:spcBef>
                <a:spcPts val="1000"/>
              </a:spcBef>
              <a:spcAft>
                <a:spcPts val="0"/>
              </a:spcAft>
              <a:buSzPts val="1440"/>
              <a:buAutoNum type="alphaUcPeriod"/>
            </a:pPr>
            <a:r>
              <a:rPr lang="pt-BR"/>
              <a:t>Estilos inline</a:t>
            </a:r>
            <a:endParaRPr/>
          </a:p>
          <a:p>
            <a:pPr marL="457200" lvl="0" indent="-320040" algn="l" rtl="0">
              <a:spcBef>
                <a:spcPts val="0"/>
              </a:spcBef>
              <a:spcAft>
                <a:spcPts val="0"/>
              </a:spcAft>
              <a:buSzPts val="1440"/>
              <a:buAutoNum type="alphaUcPeriod"/>
            </a:pPr>
            <a:r>
              <a:rPr lang="pt-BR"/>
              <a:t>IDs</a:t>
            </a:r>
            <a:endParaRPr/>
          </a:p>
          <a:p>
            <a:pPr marL="457200" lvl="0" indent="-320040" algn="l" rtl="0">
              <a:spcBef>
                <a:spcPts val="0"/>
              </a:spcBef>
              <a:spcAft>
                <a:spcPts val="0"/>
              </a:spcAft>
              <a:buSzPts val="1440"/>
              <a:buAutoNum type="alphaUcPeriod"/>
            </a:pPr>
            <a:r>
              <a:rPr lang="pt-BR"/>
              <a:t>Classes, pseudoclasses e atributos</a:t>
            </a:r>
            <a:endParaRPr/>
          </a:p>
          <a:p>
            <a:pPr marL="457200" lvl="0" indent="-320040" algn="l" rtl="0">
              <a:spcBef>
                <a:spcPts val="0"/>
              </a:spcBef>
              <a:spcAft>
                <a:spcPts val="0"/>
              </a:spcAft>
              <a:buSzPts val="1440"/>
              <a:buAutoNum type="alphaUcPeriod"/>
            </a:pPr>
            <a:r>
              <a:rPr lang="pt-BR"/>
              <a:t>Elementos e psedoelementos</a:t>
            </a:r>
            <a:endParaRPr/>
          </a:p>
          <a:p>
            <a:pPr marL="0" lvl="0" indent="0" algn="l" rtl="0">
              <a:spcBef>
                <a:spcPts val="1000"/>
              </a:spcBef>
              <a:spcAft>
                <a:spcPts val="0"/>
              </a:spcAft>
              <a:buNone/>
            </a:pPr>
            <a:endParaRPr/>
          </a:p>
          <a:p>
            <a:pPr marL="0" lvl="0" indent="0" algn="l" rtl="0">
              <a:spcBef>
                <a:spcPts val="1000"/>
              </a:spcBef>
              <a:spcAft>
                <a:spcPts val="0"/>
              </a:spcAft>
              <a:buNone/>
            </a:pPr>
            <a:r>
              <a:rPr lang="pt-BR"/>
              <a:t>Para facilitar a visualização da especificdade, façamos um exemplo com a tag ‘h1’.</a:t>
            </a:r>
            <a:endParaRPr/>
          </a:p>
          <a:p>
            <a:pPr marL="0" lvl="0" indent="0" algn="l" rtl="0">
              <a:spcBef>
                <a:spcPts val="1000"/>
              </a:spcBef>
              <a:spcAft>
                <a:spcPts val="0"/>
              </a:spcAft>
              <a:buNone/>
            </a:pPr>
            <a:r>
              <a:rPr lang="pt-BR"/>
              <a:t>h1 = (a=0), (b=0), (c=0), (d=1)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g1dc02a785bf_0_2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Especificidade do CSS</a:t>
            </a:r>
            <a:endParaRPr/>
          </a:p>
        </p:txBody>
      </p:sp>
      <p:sp>
        <p:nvSpPr>
          <p:cNvPr id="1665" name="Google Shape;1665;g1dc02a785bf_0_2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20000"/>
          </a:bodyPr>
          <a:lstStyle/>
          <a:p>
            <a:pPr marL="0" lvl="0" indent="0" algn="l" rtl="0">
              <a:spcBef>
                <a:spcPts val="1000"/>
              </a:spcBef>
              <a:spcAft>
                <a:spcPts val="0"/>
              </a:spcAft>
              <a:buNone/>
            </a:pPr>
            <a:r>
              <a:rPr lang="pt-BR"/>
              <a:t>Em outras palavras, no elemento h1, não possui estilos inlines, nem IDs, nem classes. Porém, ele ganha um ponto por ser um elemento.</a:t>
            </a:r>
            <a:endParaRPr/>
          </a:p>
          <a:p>
            <a:pPr marL="0" lvl="0" indent="0" algn="l" rtl="0">
              <a:spcBef>
                <a:spcPts val="1000"/>
              </a:spcBef>
              <a:spcAft>
                <a:spcPts val="0"/>
              </a:spcAft>
              <a:buNone/>
            </a:pPr>
            <a:r>
              <a:rPr lang="pt-BR"/>
              <a:t>Logo, h1 = 0, 0, 0, 1.</a:t>
            </a:r>
            <a:endParaRPr/>
          </a:p>
          <a:p>
            <a:pPr marL="0" lvl="0" indent="0" algn="l" rtl="0">
              <a:spcBef>
                <a:spcPts val="1000"/>
              </a:spcBef>
              <a:spcAft>
                <a:spcPts val="0"/>
              </a:spcAft>
              <a:buNone/>
            </a:pPr>
            <a:endParaRPr/>
          </a:p>
          <a:p>
            <a:pPr marL="0" lvl="0" indent="0" algn="l" rtl="0">
              <a:spcBef>
                <a:spcPts val="1000"/>
              </a:spcBef>
              <a:spcAft>
                <a:spcPts val="0"/>
              </a:spcAft>
              <a:buNone/>
            </a:pPr>
            <a:r>
              <a:rPr lang="pt-BR"/>
              <a:t>Caso apliquemos este processo no seletor ‘#content h1’:</a:t>
            </a:r>
            <a:endParaRPr/>
          </a:p>
          <a:p>
            <a:pPr marL="0" lvl="0" indent="0" algn="l" rtl="0">
              <a:spcBef>
                <a:spcPts val="1000"/>
              </a:spcBef>
              <a:spcAft>
                <a:spcPts val="0"/>
              </a:spcAft>
              <a:buNone/>
            </a:pPr>
            <a:r>
              <a:rPr lang="pt-BR"/>
              <a:t>#content h1 = 0, 1, 0, 1. Pois neste seletor contém um ID e um elemento.</a:t>
            </a:r>
            <a:endParaRPr/>
          </a:p>
          <a:p>
            <a:pPr marL="0" lvl="0" indent="0" algn="l" rtl="0">
              <a:spcBef>
                <a:spcPts val="1000"/>
              </a:spcBef>
              <a:spcAft>
                <a:spcPts val="0"/>
              </a:spcAft>
              <a:buNone/>
            </a:pPr>
            <a:r>
              <a:rPr lang="pt-BR"/>
              <a:t>E caso apliquemos no seletor ‘#sidebar ul li a.myclass:hover’ o resultado seria:</a:t>
            </a:r>
            <a:endParaRPr/>
          </a:p>
          <a:p>
            <a:pPr marL="0" lvl="0" indent="0" algn="l" rtl="0">
              <a:spcBef>
                <a:spcPts val="1000"/>
              </a:spcBef>
              <a:spcAft>
                <a:spcPts val="0"/>
              </a:spcAft>
              <a:buNone/>
            </a:pPr>
            <a:r>
              <a:rPr lang="pt-BR"/>
              <a:t>#sidebar ul li a.myclass:hover = 0, 1, 2, 3. Pois nele está contido 1 ID, 1 classe e 1 pseudoclasse, e 3 elementos.</a:t>
            </a:r>
            <a:endParaRPr/>
          </a:p>
          <a:p>
            <a:pPr marL="0" lvl="0" indent="0" algn="l" rtl="0">
              <a:spcBef>
                <a:spcPts val="1000"/>
              </a:spcBef>
              <a:spcAft>
                <a:spcPts val="0"/>
              </a:spcAft>
              <a:buNone/>
            </a:pPr>
            <a:r>
              <a:rPr lang="pt-BR"/>
              <a:t>É recomendável praticar bastante para ter completo entendimento.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Projetos práticos com a ferramenta Figma (Obrigatório)</a:t>
            </a:r>
            <a:endParaRPr/>
          </a:p>
        </p:txBody>
      </p:sp>
      <p:sp>
        <p:nvSpPr>
          <p:cNvPr id="281" name="Google Shape;281;p22"/>
          <p:cNvSpPr txBox="1">
            <a:spLocks noGrp="1"/>
          </p:cNvSpPr>
          <p:nvPr>
            <p:ph type="body" idx="1"/>
          </p:nvPr>
        </p:nvSpPr>
        <p:spPr>
          <a:xfrm>
            <a:off x="845732" y="1679429"/>
            <a:ext cx="10229705" cy="501062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spcBef>
                <a:spcPts val="0"/>
              </a:spcBef>
              <a:spcAft>
                <a:spcPts val="0"/>
              </a:spcAft>
              <a:buSzPct val="80000"/>
              <a:buNone/>
            </a:pPr>
            <a:endParaRPr sz="2400"/>
          </a:p>
          <a:p>
            <a:pPr marL="0" lvl="0" indent="0" algn="l" rtl="0">
              <a:spcBef>
                <a:spcPts val="1000"/>
              </a:spcBef>
              <a:spcAft>
                <a:spcPts val="0"/>
              </a:spcAft>
              <a:buSzPct val="80000"/>
              <a:buNone/>
            </a:pPr>
            <a:r>
              <a:rPr lang="pt-BR" sz="2900"/>
              <a:t>Projeto 01 - How to set grid &amp; design a full landing page in Figma</a:t>
            </a:r>
            <a:r>
              <a:rPr lang="pt-BR" sz="2900" b="0" i="0">
                <a:latin typeface="Roboto"/>
                <a:ea typeface="Roboto"/>
                <a:cs typeface="Roboto"/>
                <a:sym typeface="Roboto"/>
              </a:rPr>
              <a:t>.</a:t>
            </a:r>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3"/>
              </a:rPr>
              <a:t>https://www.youtube.com/watch?v=XFrvJWOp5-4</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02 - </a:t>
            </a:r>
            <a:r>
              <a:rPr lang="pt-BR" sz="2900" b="0" i="0">
                <a:latin typeface="Roboto"/>
                <a:ea typeface="Roboto"/>
                <a:cs typeface="Roboto"/>
                <a:sym typeface="Roboto"/>
              </a:rPr>
              <a:t>E-commerce Mobile App Design in Figma | Step-by-step tutorial.</a:t>
            </a:r>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4"/>
              </a:rPr>
              <a:t>https://www.youtube.com/watch?v=XzouwxSYJaU</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03 - </a:t>
            </a:r>
            <a:r>
              <a:rPr lang="pt-BR" sz="2900" b="0" i="0">
                <a:latin typeface="Roboto"/>
                <a:ea typeface="Roboto"/>
                <a:cs typeface="Roboto"/>
                <a:sym typeface="Roboto"/>
              </a:rPr>
              <a:t>Food App Design | UX/UI ( Wireframe, Prototype, Export).</a:t>
            </a:r>
            <a:endParaRPr/>
          </a:p>
          <a:p>
            <a:pPr marL="0" lvl="0" indent="0" algn="l" rtl="0">
              <a:spcBef>
                <a:spcPts val="1000"/>
              </a:spcBef>
              <a:spcAft>
                <a:spcPts val="0"/>
              </a:spcAft>
              <a:buSzPct val="80000"/>
              <a:buNone/>
            </a:pPr>
            <a:r>
              <a:rPr lang="pt-BR" sz="2900">
                <a:latin typeface="Roboto"/>
                <a:ea typeface="Roboto"/>
                <a:cs typeface="Roboto"/>
                <a:sym typeface="Roboto"/>
              </a:rPr>
              <a:t>Link:</a:t>
            </a:r>
            <a:r>
              <a:rPr lang="pt-BR" sz="2900" u="sng">
                <a:solidFill>
                  <a:schemeClr val="hlink"/>
                </a:solidFill>
                <a:latin typeface="Roboto"/>
                <a:ea typeface="Roboto"/>
                <a:cs typeface="Roboto"/>
                <a:sym typeface="Roboto"/>
                <a:hlinkClick r:id="rId5"/>
              </a:rPr>
              <a:t> https://www.youtube.com/watch?v=195RY7jCuZg</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04 - </a:t>
            </a:r>
            <a:r>
              <a:rPr lang="pt-BR" sz="2800" b="0" i="0">
                <a:latin typeface="Roboto"/>
                <a:ea typeface="Roboto"/>
                <a:cs typeface="Roboto"/>
                <a:sym typeface="Roboto"/>
              </a:rPr>
              <a:t>Design a simple UI from scratch for a Food App in Figma</a:t>
            </a:r>
            <a:endParaRPr sz="2900" b="0" i="0">
              <a:latin typeface="Roboto"/>
              <a:ea typeface="Roboto"/>
              <a:cs typeface="Roboto"/>
              <a:sym typeface="Roboto"/>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6"/>
              </a:rPr>
              <a:t>https://www.youtube.com/watch?v=1h73MOcH3xA</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05 -</a:t>
            </a:r>
            <a:r>
              <a:rPr lang="pt-BR" sz="2800" b="0" i="0">
                <a:latin typeface="Roboto"/>
                <a:ea typeface="Roboto"/>
                <a:cs typeface="Roboto"/>
                <a:sym typeface="Roboto"/>
              </a:rPr>
              <a:t>Landing Page Design Tutorial</a:t>
            </a:r>
            <a:endParaRPr sz="2900" b="0" i="0">
              <a:latin typeface="Roboto"/>
              <a:ea typeface="Roboto"/>
              <a:cs typeface="Roboto"/>
              <a:sym typeface="Roboto"/>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7"/>
              </a:rPr>
              <a:t>https://www.youtube.com/watch?v=V_cioLTaDvQ</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06 - </a:t>
            </a:r>
            <a:r>
              <a:rPr lang="pt-BR" sz="2900" b="0" i="0">
                <a:latin typeface="Roboto"/>
                <a:ea typeface="Roboto"/>
                <a:cs typeface="Roboto"/>
                <a:sym typeface="Roboto"/>
              </a:rPr>
              <a:t>Figma Web Design and Smart Animation</a:t>
            </a:r>
            <a:endParaRPr sz="2900">
              <a:latin typeface="Roboto"/>
              <a:ea typeface="Roboto"/>
              <a:cs typeface="Roboto"/>
              <a:sym typeface="Roboto"/>
            </a:endParaRPr>
          </a:p>
          <a:p>
            <a:pPr marL="0" lvl="0" indent="0" algn="l" rtl="0">
              <a:spcBef>
                <a:spcPts val="1000"/>
              </a:spcBef>
              <a:spcAft>
                <a:spcPts val="0"/>
              </a:spcAft>
              <a:buSzPct val="80000"/>
              <a:buNone/>
            </a:pPr>
            <a:r>
              <a:rPr lang="pt-BR" sz="2900">
                <a:latin typeface="Roboto"/>
                <a:ea typeface="Roboto"/>
                <a:cs typeface="Roboto"/>
                <a:sym typeface="Roboto"/>
              </a:rPr>
              <a:t>Link:</a:t>
            </a:r>
            <a:r>
              <a:rPr lang="pt-BR" sz="2900" u="sng">
                <a:solidFill>
                  <a:schemeClr val="hlink"/>
                </a:solidFill>
                <a:latin typeface="Roboto"/>
                <a:ea typeface="Roboto"/>
                <a:cs typeface="Roboto"/>
                <a:sym typeface="Roboto"/>
                <a:hlinkClick r:id="rId8"/>
              </a:rPr>
              <a:t> https://www.youtube.com/watch?v=CBf0BOaIBVw&amp;t=1592s</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07 - </a:t>
            </a:r>
            <a:r>
              <a:rPr lang="pt-BR" sz="2800" b="0" i="0">
                <a:latin typeface="Roboto"/>
                <a:ea typeface="Roboto"/>
                <a:cs typeface="Roboto"/>
                <a:sym typeface="Roboto"/>
              </a:rPr>
              <a:t>Figma Mobile App Design Tutorial</a:t>
            </a:r>
            <a:endParaRPr sz="2900">
              <a:latin typeface="Roboto"/>
              <a:ea typeface="Roboto"/>
              <a:cs typeface="Roboto"/>
              <a:sym typeface="Roboto"/>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9"/>
              </a:rPr>
              <a:t>https://www.youtube.com/watch?v=PeGfX7W1mJk&amp;t=684s</a:t>
            </a:r>
            <a:endParaRPr sz="2900">
              <a:latin typeface="Roboto"/>
              <a:ea typeface="Roboto"/>
              <a:cs typeface="Roboto"/>
              <a:sym typeface="Roboto"/>
            </a:endParaRPr>
          </a:p>
          <a:p>
            <a:pPr marL="0" lvl="0" indent="0" algn="l" rtl="0">
              <a:spcBef>
                <a:spcPts val="1000"/>
              </a:spcBef>
              <a:spcAft>
                <a:spcPts val="0"/>
              </a:spcAft>
              <a:buSzPct val="80000"/>
              <a:buNone/>
            </a:pPr>
            <a:endParaRPr sz="2900" b="0" i="0">
              <a:latin typeface="Roboto"/>
              <a:ea typeface="Roboto"/>
              <a:cs typeface="Roboto"/>
              <a:sym typeface="Roboto"/>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g1dc02a785bf_0_3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Cuidados na especificação de seletores</a:t>
            </a:r>
            <a:endParaRPr/>
          </a:p>
        </p:txBody>
      </p:sp>
      <p:sp>
        <p:nvSpPr>
          <p:cNvPr id="1671" name="Google Shape;1671;g1dc02a785bf_0_3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Deixar um seletor bem específicado é sempre bom, porém, deve ser feito apenas o necessário, pois cada palavra do seletor deixa o navegador mais lento. Pois ao contrário do que muitos pensam, o código CSS é lido da direita para esquerda pelo navegador, não ao contrário. Da seguinte forma:</a:t>
            </a:r>
            <a:endParaRPr/>
          </a:p>
          <a:p>
            <a:pPr marL="0" lvl="0" indent="0" algn="l" rtl="0">
              <a:spcBef>
                <a:spcPts val="1000"/>
              </a:spcBef>
              <a:spcAft>
                <a:spcPts val="0"/>
              </a:spcAft>
              <a:buNone/>
            </a:pPr>
            <a:r>
              <a:rPr lang="pt-BR"/>
              <a:t>No seletor ‘#nav a’, o navegador irá procurar as tags &lt;a&gt; em </a:t>
            </a:r>
            <a:r>
              <a:rPr lang="pt-BR" b="1"/>
              <a:t>toda</a:t>
            </a:r>
            <a:r>
              <a:rPr lang="pt-BR"/>
              <a:t> a página e só depois procurar as tags &lt;a&gt; dentro do elemento com o ID #nav.</a:t>
            </a:r>
            <a:endParaRPr/>
          </a:p>
          <a:p>
            <a:pPr marL="0" lvl="0" indent="0" algn="l" rtl="0">
              <a:spcBef>
                <a:spcPts val="1000"/>
              </a:spcBef>
              <a:spcAft>
                <a:spcPts val="0"/>
              </a:spcAft>
              <a:buNone/>
            </a:pPr>
            <a:r>
              <a:rPr lang="pt-BR"/>
              <a:t>Caso sua página tenha muitos links, irá deixá-la um pouco lento, por isso é sempre recomendável colocar uma classe em elementos parecidos, por exemplo:</a:t>
            </a:r>
            <a:endParaRPr/>
          </a:p>
          <a:p>
            <a:pPr marL="0" lvl="0" indent="0" algn="l" rtl="0">
              <a:spcBef>
                <a:spcPts val="1000"/>
              </a:spcBef>
              <a:spcAft>
                <a:spcPts val="0"/>
              </a:spcAft>
              <a:buNone/>
            </a:pPr>
            <a:r>
              <a:rPr lang="pt-BR"/>
              <a:t>‘#nav .nav-links’</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g1dc02a785bf_0_3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Cuidados na especificação dos seletores</a:t>
            </a:r>
            <a:endParaRPr/>
          </a:p>
        </p:txBody>
      </p:sp>
      <p:sp>
        <p:nvSpPr>
          <p:cNvPr id="1677" name="Google Shape;1677;g1dc02a785bf_0_3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Da mesma forma que se deve tomar cuidado ao colocar um elemento que é muito utilizado em sua página como seletor, também deve-se evitar um ‘seletor </a:t>
            </a:r>
            <a:r>
              <a:rPr lang="pt-BR" b="1"/>
              <a:t>superqualificado</a:t>
            </a:r>
            <a:r>
              <a:rPr lang="pt-BR"/>
              <a:t>’. Por exemplo:</a:t>
            </a:r>
            <a:endParaRPr/>
          </a:p>
          <a:p>
            <a:pPr marL="0" lvl="0" indent="0" algn="l" rtl="0">
              <a:spcBef>
                <a:spcPts val="1000"/>
              </a:spcBef>
              <a:spcAft>
                <a:spcPts val="0"/>
              </a:spcAft>
              <a:buNone/>
            </a:pPr>
            <a:endParaRPr/>
          </a:p>
          <a:p>
            <a:pPr marL="0" lvl="0" indent="0" algn="l" rtl="0">
              <a:spcBef>
                <a:spcPts val="1000"/>
              </a:spcBef>
              <a:spcAft>
                <a:spcPts val="0"/>
              </a:spcAft>
              <a:buNone/>
            </a:pPr>
            <a:r>
              <a:rPr lang="pt-BR"/>
              <a:t>‘#Produtos .produtos-content .content-paragraphs #item3 a’. </a:t>
            </a:r>
            <a:endParaRPr/>
          </a:p>
          <a:p>
            <a:pPr marL="0" lvl="0" indent="0" algn="l" rtl="0">
              <a:spcBef>
                <a:spcPts val="1000"/>
              </a:spcBef>
              <a:spcAft>
                <a:spcPts val="0"/>
              </a:spcAft>
              <a:buNone/>
            </a:pPr>
            <a:r>
              <a:rPr lang="pt-BR"/>
              <a:t>Isto é um seletor superqualificado, pois ele indica corretamente o caminho para o elemento que quer aplicar o estilo. Porém, ele contém tantos seletores que o navegador irá gastar uma certa quantidade de tempo procurando cada seletor em </a:t>
            </a:r>
            <a:r>
              <a:rPr lang="pt-BR" b="1"/>
              <a:t>toda</a:t>
            </a:r>
            <a:r>
              <a:rPr lang="pt-BR"/>
              <a:t> a página para </a:t>
            </a:r>
            <a:r>
              <a:rPr lang="pt-BR" b="1"/>
              <a:t>depois</a:t>
            </a:r>
            <a:r>
              <a:rPr lang="pt-BR"/>
              <a:t> aplicar o estilo.</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g1dc02a785bf_0_4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Valor </a:t>
            </a:r>
            <a:r>
              <a:rPr lang="pt-BR" b="1"/>
              <a:t>!important</a:t>
            </a:r>
            <a:r>
              <a:rPr lang="pt-BR"/>
              <a:t>:</a:t>
            </a:r>
            <a:endParaRPr/>
          </a:p>
        </p:txBody>
      </p:sp>
      <p:sp>
        <p:nvSpPr>
          <p:cNvPr id="1683" name="Google Shape;1683;g1dc02a785bf_0_4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Pelo CSS acabar lendo de cima para baixo, pode haver um certo problema caso você estilize algum elemento e após um tempo acabe o substituindo por acidente. Por exemplo:</a:t>
            </a:r>
            <a:endParaRPr/>
          </a:p>
          <a:p>
            <a:pPr marL="0" lvl="0" indent="0" algn="l" rtl="0">
              <a:spcBef>
                <a:spcPts val="1000"/>
              </a:spcBef>
              <a:spcAft>
                <a:spcPts val="0"/>
              </a:spcAft>
              <a:buNone/>
            </a:pPr>
            <a:endParaRPr/>
          </a:p>
          <a:p>
            <a:pPr marL="0" lvl="0" indent="0" algn="l" rtl="0">
              <a:lnSpc>
                <a:spcPct val="50000"/>
              </a:lnSpc>
              <a:spcBef>
                <a:spcPts val="1000"/>
              </a:spcBef>
              <a:spcAft>
                <a:spcPts val="0"/>
              </a:spcAft>
              <a:buNone/>
            </a:pPr>
            <a:r>
              <a:rPr lang="pt-BR"/>
              <a:t>                                             Apesar do seletor ‘p’ estar embaixo, o </a:t>
            </a:r>
            <a:endParaRPr/>
          </a:p>
          <a:p>
            <a:pPr marL="2743200" lvl="0" indent="457200" algn="l" rtl="0">
              <a:lnSpc>
                <a:spcPct val="50000"/>
              </a:lnSpc>
              <a:spcBef>
                <a:spcPts val="1000"/>
              </a:spcBef>
              <a:spcAft>
                <a:spcPts val="0"/>
              </a:spcAft>
              <a:buNone/>
            </a:pPr>
            <a:r>
              <a:rPr lang="pt-BR"/>
              <a:t>seletor  ‘paragrafo’ possui mais importância</a:t>
            </a:r>
            <a:endParaRPr/>
          </a:p>
          <a:p>
            <a:pPr marL="2743200" lvl="0" indent="457200" algn="l" rtl="0">
              <a:lnSpc>
                <a:spcPct val="50000"/>
              </a:lnSpc>
              <a:spcBef>
                <a:spcPts val="1000"/>
              </a:spcBef>
              <a:spcAft>
                <a:spcPts val="0"/>
              </a:spcAft>
              <a:buNone/>
            </a:pPr>
            <a:r>
              <a:rPr lang="pt-BR"/>
              <a:t>que o ‘p’, e por isso o estilo da cor preta </a:t>
            </a:r>
            <a:endParaRPr/>
          </a:p>
          <a:p>
            <a:pPr marL="2743200" lvl="0" indent="457200" algn="l" rtl="0">
              <a:lnSpc>
                <a:spcPct val="50000"/>
              </a:lnSpc>
              <a:spcBef>
                <a:spcPts val="1000"/>
              </a:spcBef>
              <a:spcAft>
                <a:spcPts val="0"/>
              </a:spcAft>
              <a:buNone/>
            </a:pPr>
            <a:r>
              <a:rPr lang="pt-BR"/>
              <a:t>permaneceu, Mas caso queria que o estilo</a:t>
            </a:r>
            <a:endParaRPr/>
          </a:p>
          <a:p>
            <a:pPr marL="2743200" lvl="0" indent="457200" algn="l" rtl="0">
              <a:lnSpc>
                <a:spcPct val="50000"/>
              </a:lnSpc>
              <a:spcBef>
                <a:spcPts val="1000"/>
              </a:spcBef>
              <a:spcAft>
                <a:spcPts val="0"/>
              </a:spcAft>
              <a:buNone/>
            </a:pPr>
            <a:r>
              <a:rPr lang="pt-BR"/>
              <a:t>dos &lt;p&gt; funcione sem ter que apagar o </a:t>
            </a:r>
            <a:endParaRPr/>
          </a:p>
          <a:p>
            <a:pPr marL="2743200" lvl="0" indent="457200" algn="l" rtl="0">
              <a:lnSpc>
                <a:spcPct val="50000"/>
              </a:lnSpc>
              <a:spcBef>
                <a:spcPts val="1000"/>
              </a:spcBef>
              <a:spcAft>
                <a:spcPts val="0"/>
              </a:spcAft>
              <a:buNone/>
            </a:pPr>
            <a:r>
              <a:rPr lang="pt-BR"/>
              <a:t>.paragrafo, basta usar o valor </a:t>
            </a:r>
            <a:r>
              <a:rPr lang="pt-BR" b="1"/>
              <a:t>!important</a:t>
            </a:r>
            <a:r>
              <a:rPr lang="pt-BR"/>
              <a:t>.</a:t>
            </a:r>
            <a:endParaRPr/>
          </a:p>
        </p:txBody>
      </p:sp>
      <p:pic>
        <p:nvPicPr>
          <p:cNvPr id="1684" name="Google Shape;1684;g1dc02a785bf_0_41"/>
          <p:cNvPicPr preferRelativeResize="0"/>
          <p:nvPr/>
        </p:nvPicPr>
        <p:blipFill>
          <a:blip r:embed="rId3">
            <a:alphaModFix/>
          </a:blip>
          <a:stretch>
            <a:fillRect/>
          </a:stretch>
        </p:blipFill>
        <p:spPr>
          <a:xfrm>
            <a:off x="1" y="3264251"/>
            <a:ext cx="4271150" cy="3494575"/>
          </a:xfrm>
          <a:prstGeom prst="rect">
            <a:avLst/>
          </a:prstGeom>
          <a:noFill/>
          <a:ln>
            <a:noFill/>
          </a:ln>
        </p:spPr>
      </p:pic>
      <p:pic>
        <p:nvPicPr>
          <p:cNvPr id="1685" name="Google Shape;1685;g1dc02a785bf_0_41"/>
          <p:cNvPicPr preferRelativeResize="0"/>
          <p:nvPr/>
        </p:nvPicPr>
        <p:blipFill>
          <a:blip r:embed="rId4">
            <a:alphaModFix/>
          </a:blip>
          <a:stretch>
            <a:fillRect/>
          </a:stretch>
        </p:blipFill>
        <p:spPr>
          <a:xfrm>
            <a:off x="4271142" y="5358425"/>
            <a:ext cx="3139851" cy="140040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g1dc02a785bf_0_4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Valor </a:t>
            </a:r>
            <a:r>
              <a:rPr lang="pt-BR" b="1"/>
              <a:t>!important</a:t>
            </a:r>
            <a:r>
              <a:rPr lang="pt-BR"/>
              <a:t>:</a:t>
            </a:r>
            <a:endParaRPr/>
          </a:p>
        </p:txBody>
      </p:sp>
      <p:sp>
        <p:nvSpPr>
          <p:cNvPr id="1691" name="Google Shape;1691;g1dc02a785bf_0_4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Ao usar o valor !important junto com a propriedade que quer utilizar, irá fazer com que ele a deixe com prioridade.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No entanto, deve-se evitar utilizar muito o !important, pois caso seu projeto seja um pouco grande, os !importants acabarão entrando em conflito, e isso deixará seu código extremamente bagunçado. Então é recomendável usar apenas quando necessário.</a:t>
            </a:r>
            <a:endParaRPr/>
          </a:p>
        </p:txBody>
      </p:sp>
      <p:pic>
        <p:nvPicPr>
          <p:cNvPr id="1692" name="Google Shape;1692;g1dc02a785bf_0_48"/>
          <p:cNvPicPr preferRelativeResize="0"/>
          <p:nvPr/>
        </p:nvPicPr>
        <p:blipFill>
          <a:blip r:embed="rId3">
            <a:alphaModFix/>
          </a:blip>
          <a:stretch>
            <a:fillRect/>
          </a:stretch>
        </p:blipFill>
        <p:spPr>
          <a:xfrm>
            <a:off x="1103306" y="2832350"/>
            <a:ext cx="3481200" cy="1034575"/>
          </a:xfrm>
          <a:prstGeom prst="rect">
            <a:avLst/>
          </a:prstGeom>
          <a:noFill/>
          <a:ln>
            <a:noFill/>
          </a:ln>
        </p:spPr>
      </p:pic>
      <p:pic>
        <p:nvPicPr>
          <p:cNvPr id="1693" name="Google Shape;1693;g1dc02a785bf_0_48"/>
          <p:cNvPicPr preferRelativeResize="0"/>
          <p:nvPr/>
        </p:nvPicPr>
        <p:blipFill>
          <a:blip r:embed="rId4">
            <a:alphaModFix/>
          </a:blip>
          <a:stretch>
            <a:fillRect/>
          </a:stretch>
        </p:blipFill>
        <p:spPr>
          <a:xfrm>
            <a:off x="4749848" y="2832350"/>
            <a:ext cx="2195598" cy="103457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g1dc89f9808b_0_4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Pseudoclasse </a:t>
            </a:r>
            <a:r>
              <a:rPr lang="pt-BR" b="1"/>
              <a:t>:focus</a:t>
            </a:r>
            <a:endParaRPr/>
          </a:p>
        </p:txBody>
      </p:sp>
      <p:sp>
        <p:nvSpPr>
          <p:cNvPr id="1699" name="Google Shape;1699;g1dc89f9808b_0_4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pseudoclasse seleciona elementos que estão focados pelo usuário, geralmente em formulários. Um ótimo exemplo é quando aperta tab no navegador, e ele seleciona um elemento, este elemento está focado.</a:t>
            </a:r>
            <a:endParaRPr/>
          </a:p>
          <a:p>
            <a:pPr marL="0" lvl="0" indent="0" algn="l" rtl="0">
              <a:spcBef>
                <a:spcPts val="1000"/>
              </a:spcBef>
              <a:spcAft>
                <a:spcPts val="0"/>
              </a:spcAft>
              <a:buNone/>
            </a:pPr>
            <a:endParaRPr/>
          </a:p>
          <a:p>
            <a:pPr marL="0" lvl="0" indent="0" algn="l" rtl="0">
              <a:spcBef>
                <a:spcPts val="1000"/>
              </a:spcBef>
              <a:spcAft>
                <a:spcPts val="0"/>
              </a:spcAft>
              <a:buNone/>
            </a:pPr>
            <a:r>
              <a:rPr lang="pt-BR"/>
              <a:t>Em formulários basta clicar nos inputs para deixá-los com o estado de ‘focus’.</a:t>
            </a:r>
            <a:endParaRPr/>
          </a:p>
        </p:txBody>
      </p:sp>
      <p:pic>
        <p:nvPicPr>
          <p:cNvPr id="1700" name="Google Shape;1700;g1dc89f9808b_0_44"/>
          <p:cNvPicPr preferRelativeResize="0"/>
          <p:nvPr/>
        </p:nvPicPr>
        <p:blipFill>
          <a:blip r:embed="rId3">
            <a:alphaModFix/>
          </a:blip>
          <a:stretch>
            <a:fillRect/>
          </a:stretch>
        </p:blipFill>
        <p:spPr>
          <a:xfrm>
            <a:off x="4230688" y="3110895"/>
            <a:ext cx="3730625" cy="636225"/>
          </a:xfrm>
          <a:prstGeom prst="rect">
            <a:avLst/>
          </a:prstGeom>
          <a:noFill/>
          <a:ln>
            <a:noFill/>
          </a:ln>
        </p:spPr>
      </p:pic>
      <p:pic>
        <p:nvPicPr>
          <p:cNvPr id="1701" name="Google Shape;1701;g1dc89f9808b_0_44"/>
          <p:cNvPicPr preferRelativeResize="0"/>
          <p:nvPr/>
        </p:nvPicPr>
        <p:blipFill>
          <a:blip r:embed="rId4">
            <a:alphaModFix/>
          </a:blip>
          <a:stretch>
            <a:fillRect/>
          </a:stretch>
        </p:blipFill>
        <p:spPr>
          <a:xfrm>
            <a:off x="2372725" y="4270007"/>
            <a:ext cx="4464482" cy="6362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g1dc89f9808b_0_5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Pseudo-elementos no CSS</a:t>
            </a:r>
            <a:endParaRPr/>
          </a:p>
        </p:txBody>
      </p:sp>
      <p:sp>
        <p:nvSpPr>
          <p:cNvPr id="1707" name="Google Shape;1707;g1dc89f9808b_0_5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Uma pseudo-classe pode ser definida como uma palavra-chave que é combinada a um seletor, definindo o estado especial dos elementos selecionados. Ao contrário das pseudo-classes, os pseudo-elementos são usados para estilizar a parte específica de um elemento, enquanto as pseudo-classes são usadas para estilizar o elemento.</a:t>
            </a:r>
            <a:endParaRPr/>
          </a:p>
          <a:p>
            <a:pPr marL="0" lvl="0" indent="0" algn="l" rtl="0">
              <a:spcBef>
                <a:spcPts val="1000"/>
              </a:spcBef>
              <a:spcAft>
                <a:spcPts val="0"/>
              </a:spcAft>
              <a:buNone/>
            </a:pPr>
            <a:r>
              <a:rPr lang="pt-BR"/>
              <a:t>Por exemplo, um pseudo-elemento pode ser usado para estilizar a primeira letra ou a primeira linha de um elemento. Os pseudo-elementos também podem ser usados para inserir o conteúdo após ou antes de um elemento.</a:t>
            </a:r>
            <a:endParaRPr/>
          </a:p>
          <a:p>
            <a:pPr marL="0" lvl="0" indent="0" algn="l" rtl="0">
              <a:spcBef>
                <a:spcPts val="1000"/>
              </a:spcBef>
              <a:spcAft>
                <a:spcPts val="0"/>
              </a:spcAft>
              <a:buNone/>
            </a:pP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g1dc89f9808b_0_5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Alguns pseudo-elementos</a:t>
            </a:r>
            <a:endParaRPr/>
          </a:p>
        </p:txBody>
      </p:sp>
      <p:sp>
        <p:nvSpPr>
          <p:cNvPr id="1713" name="Google Shape;1713;g1dc89f9808b_0_5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Os pseudo-elementos, para diferenciar das pseudo-classes, utilizam dois :: no começo, ao invés de : .</a:t>
            </a:r>
            <a:endParaRPr/>
          </a:p>
          <a:p>
            <a:pPr marL="0" lvl="0" indent="0" algn="l" rtl="0">
              <a:spcBef>
                <a:spcPts val="1000"/>
              </a:spcBef>
              <a:spcAft>
                <a:spcPts val="0"/>
              </a:spcAft>
              <a:buNone/>
            </a:pPr>
            <a:r>
              <a:rPr lang="pt-BR"/>
              <a:t>Os principais pseudo-elementos são:</a:t>
            </a:r>
            <a:endParaRPr/>
          </a:p>
        </p:txBody>
      </p:sp>
      <p:pic>
        <p:nvPicPr>
          <p:cNvPr id="1714" name="Google Shape;1714;g1dc89f9808b_0_57"/>
          <p:cNvPicPr preferRelativeResize="0"/>
          <p:nvPr/>
        </p:nvPicPr>
        <p:blipFill>
          <a:blip r:embed="rId3">
            <a:alphaModFix/>
          </a:blip>
          <a:stretch>
            <a:fillRect/>
          </a:stretch>
        </p:blipFill>
        <p:spPr>
          <a:xfrm>
            <a:off x="2072963" y="3345125"/>
            <a:ext cx="8046075" cy="214562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g1dc57526fe8_0_5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Pseudo-elementos </a:t>
            </a:r>
            <a:r>
              <a:rPr lang="pt-BR" b="1"/>
              <a:t>::before</a:t>
            </a:r>
            <a:r>
              <a:rPr lang="pt-BR"/>
              <a:t> e </a:t>
            </a:r>
            <a:r>
              <a:rPr lang="pt-BR" b="1"/>
              <a:t>::after</a:t>
            </a:r>
            <a:r>
              <a:rPr lang="pt-BR"/>
              <a:t>:</a:t>
            </a:r>
            <a:endParaRPr/>
          </a:p>
        </p:txBody>
      </p:sp>
      <p:sp>
        <p:nvSpPr>
          <p:cNvPr id="1720" name="Google Shape;1720;g1dc57526fe8_0_5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pseudo-elementos como </a:t>
            </a:r>
            <a:r>
              <a:rPr lang="pt-BR" b="1"/>
              <a:t>before</a:t>
            </a:r>
            <a:r>
              <a:rPr lang="pt-BR"/>
              <a:t> e </a:t>
            </a:r>
            <a:r>
              <a:rPr lang="pt-BR" b="1"/>
              <a:t>after</a:t>
            </a:r>
            <a:r>
              <a:rPr lang="pt-BR"/>
              <a:t> são chamados assim porque eles criam um novo elemento completamente ajustável a partir do que foi selecionado, por exemplo:</a:t>
            </a:r>
            <a:endParaRPr/>
          </a:p>
          <a:p>
            <a:pPr marL="0" lvl="0" indent="0" algn="l" rtl="0">
              <a:spcBef>
                <a:spcPts val="1000"/>
              </a:spcBef>
              <a:spcAft>
                <a:spcPts val="0"/>
              </a:spcAft>
              <a:buNone/>
            </a:pPr>
            <a:endParaRPr/>
          </a:p>
          <a:p>
            <a:pPr marL="0" lvl="0" indent="0" algn="l" rtl="0">
              <a:spcBef>
                <a:spcPts val="1000"/>
              </a:spcBef>
              <a:spcAft>
                <a:spcPts val="0"/>
              </a:spcAft>
              <a:buNone/>
            </a:pPr>
            <a:r>
              <a:rPr lang="pt-BR"/>
              <a:t>h1::before{</a:t>
            </a:r>
            <a:endParaRPr/>
          </a:p>
          <a:p>
            <a:pPr marL="0" lvl="0" indent="0" algn="l" rtl="0">
              <a:spcBef>
                <a:spcPts val="1000"/>
              </a:spcBef>
              <a:spcAft>
                <a:spcPts val="0"/>
              </a:spcAft>
              <a:buNone/>
            </a:pPr>
            <a:r>
              <a:rPr lang="pt-BR"/>
              <a:t>	</a:t>
            </a:r>
            <a:endParaRPr/>
          </a:p>
          <a:p>
            <a:pPr marL="0" lvl="0" indent="0" algn="l" rtl="0">
              <a:spcBef>
                <a:spcPts val="1000"/>
              </a:spcBef>
              <a:spcAft>
                <a:spcPts val="0"/>
              </a:spcAft>
              <a:buNone/>
            </a:pPr>
            <a:r>
              <a:rPr lang="pt-BR"/>
              <a:t>}</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g1dc57526fe8_0_6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content</a:t>
            </a:r>
            <a:r>
              <a:rPr lang="pt-BR"/>
              <a:t>:</a:t>
            </a:r>
            <a:endParaRPr/>
          </a:p>
        </p:txBody>
      </p:sp>
      <p:sp>
        <p:nvSpPr>
          <p:cNvPr id="1726" name="Google Shape;1726;g1dc57526fe8_0_6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a:t>
            </a:r>
            <a:r>
              <a:rPr lang="pt-BR" b="1"/>
              <a:t>SEMPRE</a:t>
            </a:r>
            <a:r>
              <a:rPr lang="pt-BR"/>
              <a:t> vem de forma obrigatória caso utilize os pseudo-elementos </a:t>
            </a:r>
            <a:r>
              <a:rPr lang="pt-BR" b="1"/>
              <a:t>before</a:t>
            </a:r>
            <a:r>
              <a:rPr lang="pt-BR"/>
              <a:t> ou </a:t>
            </a:r>
            <a:r>
              <a:rPr lang="pt-BR" b="1"/>
              <a:t>after</a:t>
            </a:r>
            <a:r>
              <a:rPr lang="pt-BR"/>
              <a:t>. Ela serve para dizer se este pseudo-elemento que está sendo criado, terá ou não um conteúdo, e se sim, qual e que tipo de conteúdo será.</a:t>
            </a:r>
            <a:endParaRPr/>
          </a:p>
          <a:p>
            <a:pPr marL="0" lvl="0" indent="0" algn="l" rtl="0">
              <a:spcBef>
                <a:spcPts val="1000"/>
              </a:spcBef>
              <a:spcAft>
                <a:spcPts val="0"/>
              </a:spcAft>
              <a:buNone/>
            </a:pPr>
            <a:r>
              <a:rPr lang="pt-BR"/>
              <a:t>Pode receber uma quantidade extremamente vasta de valores, sendo o que quiser que apareça na tela. O caso mais comum é usar duas aspas  simples, indicando que o conteúdo está vazio, mas nada impede de adicionar qualquer valor, caso tenha assistido o vídeo anterior.</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g1dc57526fe8_0_5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pseudo-elementos ::before e ::after</a:t>
            </a:r>
            <a:endParaRPr/>
          </a:p>
          <a:p>
            <a:pPr marL="0" lvl="0" indent="0" algn="l" rtl="0">
              <a:spcBef>
                <a:spcPts val="0"/>
              </a:spcBef>
              <a:spcAft>
                <a:spcPts val="0"/>
              </a:spcAft>
              <a:buNone/>
            </a:pPr>
            <a:r>
              <a:rPr lang="pt-BR"/>
              <a:t>vídeos</a:t>
            </a:r>
            <a:endParaRPr/>
          </a:p>
        </p:txBody>
      </p:sp>
      <p:sp>
        <p:nvSpPr>
          <p:cNvPr id="1732" name="Google Shape;1732;g1dc57526fe8_0_5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Alguns vídeos para ver caso não tenha compreendido muito bem o que é o before e o after</a:t>
            </a:r>
            <a:endParaRPr/>
          </a:p>
          <a:p>
            <a:pPr marL="0" lvl="0" indent="0" algn="l" rtl="0">
              <a:spcBef>
                <a:spcPts val="1000"/>
              </a:spcBef>
              <a:spcAft>
                <a:spcPts val="0"/>
              </a:spcAft>
              <a:buNone/>
            </a:pPr>
            <a:endParaRPr/>
          </a:p>
          <a:p>
            <a:pPr marL="0" lvl="0" indent="0" algn="l" rtl="0">
              <a:spcBef>
                <a:spcPts val="1000"/>
              </a:spcBef>
              <a:spcAft>
                <a:spcPts val="0"/>
              </a:spcAft>
              <a:buNone/>
            </a:pPr>
            <a:r>
              <a:rPr lang="pt-BR"/>
              <a:t>::before e ::after - Pseudo-Elementos no CSS</a:t>
            </a:r>
            <a:endParaRPr/>
          </a:p>
          <a:p>
            <a:pPr marL="0" lvl="0" indent="0" algn="l" rtl="0">
              <a:spcBef>
                <a:spcPts val="1000"/>
              </a:spcBef>
              <a:spcAft>
                <a:spcPts val="0"/>
              </a:spcAft>
              <a:buNone/>
            </a:pPr>
            <a:r>
              <a:rPr lang="pt-BR" u="sng">
                <a:solidFill>
                  <a:schemeClr val="hlink"/>
                </a:solidFill>
                <a:hlinkClick r:id="rId3"/>
              </a:rPr>
              <a:t>https://www.youtube.com/watch?v=sz7T0l_m_MQ&amp;t=0s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Projetos práticos com a ferramenta Figma</a:t>
            </a:r>
            <a:endParaRPr/>
          </a:p>
        </p:txBody>
      </p:sp>
      <p:sp>
        <p:nvSpPr>
          <p:cNvPr id="287" name="Google Shape;287;p23"/>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endParaRPr sz="2400"/>
          </a:p>
          <a:p>
            <a:pPr marL="0" lvl="0" indent="0" algn="l" rtl="0">
              <a:spcBef>
                <a:spcPts val="1000"/>
              </a:spcBef>
              <a:spcAft>
                <a:spcPts val="0"/>
              </a:spcAft>
              <a:buSzPts val="2320"/>
              <a:buNone/>
            </a:pPr>
            <a:r>
              <a:rPr lang="pt-BR" sz="2900"/>
              <a:t>Projeto final - </a:t>
            </a:r>
            <a:r>
              <a:rPr lang="pt-BR" sz="2900" b="0" i="0">
                <a:latin typeface="Roboto"/>
                <a:ea typeface="Roboto"/>
                <a:cs typeface="Roboto"/>
                <a:sym typeface="Roboto"/>
              </a:rPr>
              <a:t>Web / Desktop App UI Design in Figma</a:t>
            </a:r>
            <a:endParaRPr sz="2900"/>
          </a:p>
          <a:p>
            <a:pPr marL="0" lvl="0" indent="0" algn="l" rtl="0">
              <a:spcBef>
                <a:spcPts val="1000"/>
              </a:spcBef>
              <a:spcAft>
                <a:spcPts val="0"/>
              </a:spcAft>
              <a:buSzPts val="2320"/>
              <a:buNone/>
            </a:pPr>
            <a:r>
              <a:rPr lang="pt-BR" sz="2900" b="0" i="0" u="sng">
                <a:solidFill>
                  <a:schemeClr val="hlink"/>
                </a:solidFill>
                <a:latin typeface="Roboto"/>
                <a:ea typeface="Roboto"/>
                <a:cs typeface="Roboto"/>
                <a:sym typeface="Roboto"/>
                <a:hlinkClick r:id="rId3"/>
              </a:rPr>
              <a:t>Link: https://www.youtube.com/watch?v=5IanQIwhA4E</a:t>
            </a:r>
            <a:endParaRPr sz="2900" b="0" i="0">
              <a:latin typeface="Roboto"/>
              <a:ea typeface="Roboto"/>
              <a:cs typeface="Roboto"/>
              <a:sym typeface="Roboto"/>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g1dc02a785bf_0_7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opacity</a:t>
            </a:r>
            <a:r>
              <a:rPr lang="pt-BR"/>
              <a:t>:</a:t>
            </a:r>
            <a:endParaRPr/>
          </a:p>
        </p:txBody>
      </p:sp>
      <p:sp>
        <p:nvSpPr>
          <p:cNvPr id="1738" name="Google Shape;1738;g1dc02a785bf_0_7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Esta propriedade, em palavras simples, serve para especificar a clareza da imagem.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Esta propriedade pode receber valores de 0 </a:t>
            </a:r>
            <a:r>
              <a:rPr lang="pt-BR" b="1"/>
              <a:t>até</a:t>
            </a:r>
            <a:r>
              <a:rPr lang="pt-BR"/>
              <a:t> 1, então pode usar números com casas decimais como 0.2 ou 0.85, etc.</a:t>
            </a:r>
            <a:endParaRPr/>
          </a:p>
        </p:txBody>
      </p:sp>
      <p:pic>
        <p:nvPicPr>
          <p:cNvPr id="1739" name="Google Shape;1739;g1dc02a785bf_0_74"/>
          <p:cNvPicPr preferRelativeResize="0"/>
          <p:nvPr/>
        </p:nvPicPr>
        <p:blipFill>
          <a:blip r:embed="rId3">
            <a:alphaModFix/>
          </a:blip>
          <a:stretch>
            <a:fillRect/>
          </a:stretch>
        </p:blipFill>
        <p:spPr>
          <a:xfrm>
            <a:off x="1100300" y="2735251"/>
            <a:ext cx="9404699" cy="279399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g1dbf86a8e40_0_21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cursor</a:t>
            </a:r>
            <a:r>
              <a:rPr lang="pt-BR"/>
              <a:t>:</a:t>
            </a:r>
            <a:endParaRPr/>
          </a:p>
        </p:txBody>
      </p:sp>
      <p:sp>
        <p:nvSpPr>
          <p:cNvPr id="1745" name="Google Shape;1745;g1dbf86a8e40_0_21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Utilizado muito em links, essa propriedade permite mudar o formato do mouse, utilizando o valor ‘pointer’, caso configure um botão que vá para outra página, ao definir o cursor como pointer neste botão, permitirá que o cursor fique com uma aparência clicável, similar a quando ele está em cima de um link.</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g1dbf86a8e40_0_22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cursor</a:t>
            </a:r>
            <a:r>
              <a:rPr lang="pt-BR"/>
              <a:t>: Alguns valores</a:t>
            </a:r>
            <a:endParaRPr/>
          </a:p>
        </p:txBody>
      </p:sp>
      <p:sp>
        <p:nvSpPr>
          <p:cNvPr id="1751" name="Google Shape;1751;g1dbf86a8e40_0_22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752" name="Google Shape;1752;g1dbf86a8e40_0_224"/>
          <p:cNvPicPr preferRelativeResize="0"/>
          <p:nvPr/>
        </p:nvPicPr>
        <p:blipFill>
          <a:blip r:embed="rId3">
            <a:alphaModFix/>
          </a:blip>
          <a:stretch>
            <a:fillRect/>
          </a:stretch>
        </p:blipFill>
        <p:spPr>
          <a:xfrm>
            <a:off x="2696175" y="1592888"/>
            <a:ext cx="6799650" cy="5115575"/>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g1dbf86a8e40_0_23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cursor</a:t>
            </a:r>
            <a:r>
              <a:rPr lang="pt-BR"/>
              <a:t>: Alguns valores</a:t>
            </a:r>
            <a:endParaRPr/>
          </a:p>
        </p:txBody>
      </p:sp>
      <p:sp>
        <p:nvSpPr>
          <p:cNvPr id="1758" name="Google Shape;1758;g1dbf86a8e40_0_23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759" name="Google Shape;1759;g1dbf86a8e40_0_230"/>
          <p:cNvPicPr preferRelativeResize="0"/>
          <p:nvPr/>
        </p:nvPicPr>
        <p:blipFill>
          <a:blip r:embed="rId3">
            <a:alphaModFix/>
          </a:blip>
          <a:stretch>
            <a:fillRect/>
          </a:stretch>
        </p:blipFill>
        <p:spPr>
          <a:xfrm>
            <a:off x="2666836" y="1582226"/>
            <a:ext cx="6858326" cy="5136899"/>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g1dbf86a8e40_0_23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box-shadow</a:t>
            </a:r>
            <a:r>
              <a:rPr lang="pt-BR"/>
              <a:t>:</a:t>
            </a:r>
            <a:endParaRPr/>
          </a:p>
        </p:txBody>
      </p:sp>
      <p:sp>
        <p:nvSpPr>
          <p:cNvPr id="1765" name="Google Shape;1765;g1dbf86a8e40_0_23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propriedade box-shadow permite criar uma sombra em diversos tipos de elementos, como (divs, imagens, entre outros). </a:t>
            </a:r>
            <a:endParaRPr/>
          </a:p>
          <a:p>
            <a:pPr marL="0" lvl="0" indent="0" algn="l" rtl="0">
              <a:spcBef>
                <a:spcPts val="1000"/>
              </a:spcBef>
              <a:spcAft>
                <a:spcPts val="0"/>
              </a:spcAft>
              <a:buNone/>
            </a:pPr>
            <a:r>
              <a:rPr lang="pt-BR"/>
              <a:t>Se tratando dos valores, são armazenados em torno de 4 obrigatórios e 1 opcional, sendo eles: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Todos valores (exceto a cor) são definidos com unidades de medida (px, cm, %, em, etc).</a:t>
            </a:r>
            <a:endParaRPr/>
          </a:p>
        </p:txBody>
      </p:sp>
      <p:pic>
        <p:nvPicPr>
          <p:cNvPr id="1766" name="Google Shape;1766;g1dbf86a8e40_0_236"/>
          <p:cNvPicPr preferRelativeResize="0"/>
          <p:nvPr/>
        </p:nvPicPr>
        <p:blipFill>
          <a:blip r:embed="rId3">
            <a:alphaModFix/>
          </a:blip>
          <a:stretch>
            <a:fillRect/>
          </a:stretch>
        </p:blipFill>
        <p:spPr>
          <a:xfrm>
            <a:off x="1111800" y="3613650"/>
            <a:ext cx="8929610" cy="140040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g1dbf86a8e40_0_24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box-shadow</a:t>
            </a:r>
            <a:r>
              <a:rPr lang="pt-BR"/>
              <a:t>:</a:t>
            </a:r>
            <a:endParaRPr/>
          </a:p>
          <a:p>
            <a:pPr marL="0" lvl="0" indent="0" algn="l" rtl="0">
              <a:spcBef>
                <a:spcPts val="0"/>
              </a:spcBef>
              <a:spcAft>
                <a:spcPts val="0"/>
              </a:spcAft>
              <a:buNone/>
            </a:pPr>
            <a:r>
              <a:rPr lang="pt-BR"/>
              <a:t>box-shadow na prática</a:t>
            </a:r>
            <a:endParaRPr/>
          </a:p>
        </p:txBody>
      </p:sp>
      <p:sp>
        <p:nvSpPr>
          <p:cNvPr id="1772" name="Google Shape;1772;g1dbf86a8e40_0_24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773" name="Google Shape;1773;g1dbf86a8e40_0_242"/>
          <p:cNvPicPr preferRelativeResize="0"/>
          <p:nvPr/>
        </p:nvPicPr>
        <p:blipFill>
          <a:blip r:embed="rId3">
            <a:alphaModFix/>
          </a:blip>
          <a:stretch>
            <a:fillRect/>
          </a:stretch>
        </p:blipFill>
        <p:spPr>
          <a:xfrm>
            <a:off x="756274" y="1853124"/>
            <a:ext cx="5243276" cy="4395300"/>
          </a:xfrm>
          <a:prstGeom prst="rect">
            <a:avLst/>
          </a:prstGeom>
          <a:noFill/>
          <a:ln>
            <a:noFill/>
          </a:ln>
        </p:spPr>
      </p:pic>
      <p:pic>
        <p:nvPicPr>
          <p:cNvPr id="1774" name="Google Shape;1774;g1dbf86a8e40_0_242"/>
          <p:cNvPicPr preferRelativeResize="0"/>
          <p:nvPr/>
        </p:nvPicPr>
        <p:blipFill>
          <a:blip r:embed="rId4">
            <a:alphaModFix/>
          </a:blip>
          <a:stretch>
            <a:fillRect/>
          </a:stretch>
        </p:blipFill>
        <p:spPr>
          <a:xfrm>
            <a:off x="5999534" y="1853135"/>
            <a:ext cx="4303769" cy="439530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g1dc154a4751_0_1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text-shadow</a:t>
            </a:r>
            <a:r>
              <a:rPr lang="pt-BR"/>
              <a:t>:</a:t>
            </a:r>
            <a:endParaRPr/>
          </a:p>
        </p:txBody>
      </p:sp>
      <p:sp>
        <p:nvSpPr>
          <p:cNvPr id="1780" name="Google Shape;1780;g1dc154a4751_0_1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Como o próprio nome diz,, serve para colocar uma sombra nos textos, por exemplo:</a:t>
            </a:r>
            <a:endParaRPr/>
          </a:p>
          <a:p>
            <a:pPr marL="0" lvl="0" indent="0" algn="l" rtl="0">
              <a:spcBef>
                <a:spcPts val="1000"/>
              </a:spcBef>
              <a:spcAft>
                <a:spcPts val="0"/>
              </a:spcAft>
              <a:buNone/>
            </a:pPr>
            <a:endParaRPr/>
          </a:p>
          <a:p>
            <a:pPr marL="0" lvl="0" indent="0" algn="l" rtl="0">
              <a:spcBef>
                <a:spcPts val="1000"/>
              </a:spcBef>
              <a:spcAft>
                <a:spcPts val="0"/>
              </a:spcAft>
              <a:buNone/>
            </a:pPr>
            <a:r>
              <a:rPr lang="pt-BR"/>
              <a:t>Ele recebe as mesma propriedades do box-shadow. Sua syntax é a seguinte:</a:t>
            </a:r>
            <a:endParaRPr/>
          </a:p>
        </p:txBody>
      </p:sp>
      <p:pic>
        <p:nvPicPr>
          <p:cNvPr id="1781" name="Google Shape;1781;g1dc154a4751_0_18"/>
          <p:cNvPicPr preferRelativeResize="0"/>
          <p:nvPr/>
        </p:nvPicPr>
        <p:blipFill>
          <a:blip r:embed="rId3">
            <a:alphaModFix/>
          </a:blip>
          <a:stretch>
            <a:fillRect/>
          </a:stretch>
        </p:blipFill>
        <p:spPr>
          <a:xfrm>
            <a:off x="4189300" y="2484330"/>
            <a:ext cx="2774600" cy="523275"/>
          </a:xfrm>
          <a:prstGeom prst="rect">
            <a:avLst/>
          </a:prstGeom>
          <a:noFill/>
          <a:ln>
            <a:noFill/>
          </a:ln>
        </p:spPr>
      </p:pic>
      <p:pic>
        <p:nvPicPr>
          <p:cNvPr id="1782" name="Google Shape;1782;g1dc154a4751_0_18"/>
          <p:cNvPicPr preferRelativeResize="0"/>
          <p:nvPr/>
        </p:nvPicPr>
        <p:blipFill>
          <a:blip r:embed="rId4">
            <a:alphaModFix/>
          </a:blip>
          <a:stretch>
            <a:fillRect/>
          </a:stretch>
        </p:blipFill>
        <p:spPr>
          <a:xfrm>
            <a:off x="1103300" y="4070759"/>
            <a:ext cx="8946600" cy="685256"/>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g1dc154a4751_0_2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text-shadow</a:t>
            </a:r>
            <a:r>
              <a:rPr lang="pt-BR"/>
              <a:t>:</a:t>
            </a:r>
            <a:endParaRPr/>
          </a:p>
          <a:p>
            <a:pPr marL="0" lvl="0" indent="0" algn="l" rtl="0">
              <a:spcBef>
                <a:spcPts val="0"/>
              </a:spcBef>
              <a:spcAft>
                <a:spcPts val="0"/>
              </a:spcAft>
              <a:buNone/>
            </a:pPr>
            <a:r>
              <a:rPr lang="pt-BR"/>
              <a:t>Explicando a sintaxe</a:t>
            </a:r>
            <a:endParaRPr/>
          </a:p>
        </p:txBody>
      </p:sp>
      <p:sp>
        <p:nvSpPr>
          <p:cNvPr id="1788" name="Google Shape;1788;g1dc154a4751_0_2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789" name="Google Shape;1789;g1dc154a4751_0_25"/>
          <p:cNvPicPr preferRelativeResize="0"/>
          <p:nvPr/>
        </p:nvPicPr>
        <p:blipFill>
          <a:blip r:embed="rId3">
            <a:alphaModFix/>
          </a:blip>
          <a:stretch>
            <a:fillRect/>
          </a:stretch>
        </p:blipFill>
        <p:spPr>
          <a:xfrm>
            <a:off x="1103300" y="2281525"/>
            <a:ext cx="8946600" cy="3021857"/>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g1dc154a4751_0_3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text-transform</a:t>
            </a:r>
            <a:r>
              <a:rPr lang="pt-BR"/>
              <a:t>:</a:t>
            </a:r>
            <a:endParaRPr/>
          </a:p>
        </p:txBody>
      </p:sp>
      <p:sp>
        <p:nvSpPr>
          <p:cNvPr id="1795" name="Google Shape;1795;g1dc154a4751_0_3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serve para deixar o texto em letras maiúsculas ou minúsculas, mas ele não consegue fazer como o variante, que deixa em letra maiúscula com tamanho de minúsculas. Seus valores são: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capitalize= A Primeira Letra De Cada Palavra Fica Maiúscula.</a:t>
            </a:r>
            <a:endParaRPr/>
          </a:p>
          <a:p>
            <a:pPr marL="457200" lvl="0" indent="-320040" algn="l" rtl="0">
              <a:spcBef>
                <a:spcPts val="0"/>
              </a:spcBef>
              <a:spcAft>
                <a:spcPts val="0"/>
              </a:spcAft>
              <a:buSzPts val="1440"/>
              <a:buChar char="►"/>
            </a:pPr>
            <a:r>
              <a:rPr lang="pt-BR"/>
              <a:t>uppercase = TODAS LETRAS FICAM MAIÚSCULAS… EU TO CALMO.</a:t>
            </a:r>
            <a:endParaRPr/>
          </a:p>
          <a:p>
            <a:pPr marL="457200" lvl="0" indent="-320040" algn="l" rtl="0">
              <a:spcBef>
                <a:spcPts val="0"/>
              </a:spcBef>
              <a:spcAft>
                <a:spcPts val="0"/>
              </a:spcAft>
              <a:buSzPts val="1440"/>
              <a:buChar char="►"/>
            </a:pPr>
            <a:r>
              <a:rPr lang="pt-BR"/>
              <a:t>lowercase = todas letras ficam minúsculas…. falei que tava calmo.</a:t>
            </a:r>
            <a:endParaRPr/>
          </a:p>
          <a:p>
            <a:pPr marL="457200" lvl="0" indent="-320040" algn="l" rtl="0">
              <a:spcBef>
                <a:spcPts val="0"/>
              </a:spcBef>
              <a:spcAft>
                <a:spcPts val="0"/>
              </a:spcAft>
              <a:buSzPts val="1440"/>
              <a:buChar char="►"/>
            </a:pPr>
            <a:r>
              <a:rPr lang="pt-BR"/>
              <a:t>none = É o valor padrão, o que você colocar aparece. Tipo assim.</a:t>
            </a:r>
            <a:endParaRPr/>
          </a:p>
          <a:p>
            <a:pPr marL="0" lvl="0" indent="0" algn="l" rtl="0">
              <a:spcBef>
                <a:spcPts val="1000"/>
              </a:spcBef>
              <a:spcAft>
                <a:spcPts val="0"/>
              </a:spcAft>
              <a:buNone/>
            </a:pPr>
            <a:endParaRPr/>
          </a:p>
        </p:txBody>
      </p:sp>
      <p:pic>
        <p:nvPicPr>
          <p:cNvPr id="1796" name="Google Shape;1796;g1dc154a4751_0_31"/>
          <p:cNvPicPr preferRelativeResize="0"/>
          <p:nvPr/>
        </p:nvPicPr>
        <p:blipFill>
          <a:blip r:embed="rId3">
            <a:alphaModFix/>
          </a:blip>
          <a:stretch>
            <a:fillRect/>
          </a:stretch>
        </p:blipFill>
        <p:spPr>
          <a:xfrm>
            <a:off x="1103300" y="3145332"/>
            <a:ext cx="8946600" cy="443474"/>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g1dc154a4751_0_9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text-decoration</a:t>
            </a:r>
            <a:r>
              <a:rPr lang="pt-BR"/>
              <a:t>:</a:t>
            </a:r>
            <a:endParaRPr/>
          </a:p>
        </p:txBody>
      </p:sp>
      <p:sp>
        <p:nvSpPr>
          <p:cNvPr id="1802" name="Google Shape;1802;g1dc154a4751_0_9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consegue aplicar uma linha no texto, e pode receber até 4 valores, que indicam a posição dessa linha. Sendo eles: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overline = a linha fica em cima do texto.</a:t>
            </a:r>
            <a:endParaRPr/>
          </a:p>
          <a:p>
            <a:pPr marL="457200" lvl="0" indent="-320040" algn="l" rtl="0">
              <a:spcBef>
                <a:spcPts val="0"/>
              </a:spcBef>
              <a:spcAft>
                <a:spcPts val="0"/>
              </a:spcAft>
              <a:buSzPts val="1440"/>
              <a:buChar char="►"/>
            </a:pPr>
            <a:r>
              <a:rPr lang="pt-BR"/>
              <a:t>underline = a linha fica embaixo do texto, igual com a tag &lt;a&gt;.</a:t>
            </a:r>
            <a:endParaRPr/>
          </a:p>
          <a:p>
            <a:pPr marL="457200" lvl="0" indent="-320040" algn="l" rtl="0">
              <a:spcBef>
                <a:spcPts val="0"/>
              </a:spcBef>
              <a:spcAft>
                <a:spcPts val="0"/>
              </a:spcAft>
              <a:buSzPts val="1440"/>
              <a:buChar char="►"/>
            </a:pPr>
            <a:r>
              <a:rPr lang="pt-BR"/>
              <a:t>line-through = a linha fica no meio do texto, pode ser usado em uma lista de tarefas quando completa uma</a:t>
            </a:r>
            <a:endParaRPr/>
          </a:p>
          <a:p>
            <a:pPr marL="457200" lvl="0" indent="-320040" algn="l" rtl="0">
              <a:spcBef>
                <a:spcPts val="0"/>
              </a:spcBef>
              <a:spcAft>
                <a:spcPts val="0"/>
              </a:spcAft>
              <a:buSzPts val="1440"/>
              <a:buChar char="►"/>
            </a:pPr>
            <a:r>
              <a:rPr lang="pt-BR"/>
              <a:t>none = valor padrão da maioria dos elementos (exceto o &lt;a&gt;), é usado para retirar esta linha.</a:t>
            </a:r>
            <a:endParaRPr/>
          </a:p>
        </p:txBody>
      </p:sp>
      <p:pic>
        <p:nvPicPr>
          <p:cNvPr id="1803" name="Google Shape;1803;g1dc154a4751_0_99"/>
          <p:cNvPicPr preferRelativeResize="0"/>
          <p:nvPr/>
        </p:nvPicPr>
        <p:blipFill>
          <a:blip r:embed="rId3">
            <a:alphaModFix/>
          </a:blip>
          <a:stretch>
            <a:fillRect/>
          </a:stretch>
        </p:blipFill>
        <p:spPr>
          <a:xfrm>
            <a:off x="6411825" y="4851525"/>
            <a:ext cx="2623850" cy="2006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Projetos práticos com a ferramenta Figma (Opcional)</a:t>
            </a:r>
            <a:endParaRPr/>
          </a:p>
        </p:txBody>
      </p:sp>
      <p:sp>
        <p:nvSpPr>
          <p:cNvPr id="293" name="Google Shape;293;p24"/>
          <p:cNvSpPr txBox="1">
            <a:spLocks noGrp="1"/>
          </p:cNvSpPr>
          <p:nvPr>
            <p:ph type="body" idx="1"/>
          </p:nvPr>
        </p:nvSpPr>
        <p:spPr>
          <a:xfrm>
            <a:off x="845732" y="1679429"/>
            <a:ext cx="10229705" cy="501062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spcBef>
                <a:spcPts val="0"/>
              </a:spcBef>
              <a:spcAft>
                <a:spcPts val="0"/>
              </a:spcAft>
              <a:buSzPct val="80000"/>
              <a:buNone/>
            </a:pPr>
            <a:endParaRPr sz="2400"/>
          </a:p>
          <a:p>
            <a:pPr marL="0" lvl="0" indent="0" algn="l" rtl="0">
              <a:spcBef>
                <a:spcPts val="1000"/>
              </a:spcBef>
              <a:spcAft>
                <a:spcPts val="0"/>
              </a:spcAft>
              <a:buSzPct val="80000"/>
              <a:buNone/>
            </a:pPr>
            <a:r>
              <a:rPr lang="pt-BR" sz="2900"/>
              <a:t>Projeto 01 - How to wire-frame &amp; design a landing page in Figma</a:t>
            </a:r>
            <a:r>
              <a:rPr lang="pt-BR" sz="2900" b="0" i="0">
                <a:latin typeface="Roboto"/>
                <a:ea typeface="Roboto"/>
                <a:cs typeface="Roboto"/>
                <a:sym typeface="Roboto"/>
              </a:rPr>
              <a:t>.</a:t>
            </a:r>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3"/>
              </a:rPr>
              <a:t>https://www.youtube.com/watch?v=P9Ivqr4CtY0</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02 - </a:t>
            </a:r>
            <a:r>
              <a:rPr lang="pt-BR" sz="2900" b="0" i="0">
                <a:latin typeface="Roboto"/>
                <a:ea typeface="Roboto"/>
                <a:cs typeface="Roboto"/>
                <a:sym typeface="Roboto"/>
              </a:rPr>
              <a:t>How to Animate a Web Banner in Figma - The Easy Way.</a:t>
            </a:r>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4"/>
              </a:rPr>
              <a:t>https://www.youtube.com/watch?v=YNwdQm6WFQo</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03 - Headphones website in Figma (Design + Prototype)</a:t>
            </a:r>
            <a:endParaRPr sz="2900" b="0" i="0">
              <a:latin typeface="Roboto"/>
              <a:ea typeface="Roboto"/>
              <a:cs typeface="Roboto"/>
              <a:sym typeface="Roboto"/>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5"/>
              </a:rPr>
              <a:t>https://www.youtube.com/watch?v=eJr4HDng4j0</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04 - Designing an e-Bike Landing Page UI Design in Figma - Speed Art Tutorial</a:t>
            </a:r>
            <a:endParaRPr sz="2900" b="0" i="0">
              <a:latin typeface="Roboto"/>
              <a:ea typeface="Roboto"/>
              <a:cs typeface="Roboto"/>
              <a:sym typeface="Roboto"/>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6"/>
              </a:rPr>
              <a:t>https://www.youtube.com/watch?v=c1EW8Ucj6sQ</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05 - Coffee &amp; Donuts Ordering UI Design/Prototype in Figma - Speed Design</a:t>
            </a:r>
            <a:r>
              <a:rPr lang="pt-BR" sz="2900" b="0" i="0">
                <a:latin typeface="Roboto"/>
                <a:ea typeface="Roboto"/>
                <a:cs typeface="Roboto"/>
                <a:sym typeface="Roboto"/>
              </a:rPr>
              <a:t>.</a:t>
            </a:r>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7"/>
              </a:rPr>
              <a:t>https://www.youtube.com/watch?v=B9mhOBAbsuo</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06 - Figma Tutorial : Website prototyping using smart animate</a:t>
            </a:r>
            <a:endParaRPr sz="2900">
              <a:latin typeface="Roboto"/>
              <a:ea typeface="Roboto"/>
              <a:cs typeface="Roboto"/>
              <a:sym typeface="Roboto"/>
            </a:endParaRPr>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8"/>
              </a:rPr>
              <a:t>https://www.youtube.com/watch?v=c6oX89py6Rs</a:t>
            </a:r>
            <a:endParaRPr sz="2900">
              <a:latin typeface="Roboto"/>
              <a:ea typeface="Roboto"/>
              <a:cs typeface="Roboto"/>
              <a:sym typeface="Roboto"/>
            </a:endParaRPr>
          </a:p>
          <a:p>
            <a:pPr marL="0" lvl="0" indent="0" algn="l" rtl="0">
              <a:spcBef>
                <a:spcPts val="1000"/>
              </a:spcBef>
              <a:spcAft>
                <a:spcPts val="0"/>
              </a:spcAft>
              <a:buSzPct val="80000"/>
              <a:buNone/>
            </a:pPr>
            <a:r>
              <a:rPr lang="pt-BR" sz="2900"/>
              <a:t>Projeto 07 – Make Your Web Design Responsive in 10 Minutes</a:t>
            </a:r>
            <a:endParaRPr sz="2900"/>
          </a:p>
          <a:p>
            <a:pPr marL="0" lvl="0" indent="0" algn="l" rtl="0">
              <a:spcBef>
                <a:spcPts val="1000"/>
              </a:spcBef>
              <a:spcAft>
                <a:spcPts val="0"/>
              </a:spcAft>
              <a:buSzPct val="80000"/>
              <a:buNone/>
            </a:pPr>
            <a:r>
              <a:rPr lang="pt-BR" sz="2900">
                <a:latin typeface="Roboto"/>
                <a:ea typeface="Roboto"/>
                <a:cs typeface="Roboto"/>
                <a:sym typeface="Roboto"/>
              </a:rPr>
              <a:t>Link: </a:t>
            </a:r>
            <a:r>
              <a:rPr lang="pt-BR" sz="2900" u="sng">
                <a:solidFill>
                  <a:schemeClr val="hlink"/>
                </a:solidFill>
                <a:latin typeface="Roboto"/>
                <a:ea typeface="Roboto"/>
                <a:cs typeface="Roboto"/>
                <a:sym typeface="Roboto"/>
                <a:hlinkClick r:id="rId9"/>
              </a:rPr>
              <a:t>https://www.youtube.com/watch?v=gwiX0oASlEw</a:t>
            </a:r>
            <a:endParaRPr sz="2900">
              <a:latin typeface="Roboto"/>
              <a:ea typeface="Roboto"/>
              <a:cs typeface="Roboto"/>
              <a:sym typeface="Roboto"/>
            </a:endParaRPr>
          </a:p>
          <a:p>
            <a:pPr marL="0" lvl="0" indent="0" algn="l" rtl="0">
              <a:spcBef>
                <a:spcPts val="1000"/>
              </a:spcBef>
              <a:spcAft>
                <a:spcPts val="0"/>
              </a:spcAft>
              <a:buSzPct val="80000"/>
              <a:buNone/>
            </a:pPr>
            <a:endParaRPr sz="2900">
              <a:latin typeface="Roboto"/>
              <a:ea typeface="Roboto"/>
              <a:cs typeface="Roboto"/>
              <a:sym typeface="Roboto"/>
            </a:endParaRPr>
          </a:p>
          <a:p>
            <a:pPr marL="0" lvl="0" indent="0" algn="l" rtl="0">
              <a:spcBef>
                <a:spcPts val="1000"/>
              </a:spcBef>
              <a:spcAft>
                <a:spcPts val="0"/>
              </a:spcAft>
              <a:buSzPct val="80000"/>
              <a:buNone/>
            </a:pPr>
            <a:endParaRPr sz="2900" b="0" i="0">
              <a:latin typeface="Roboto"/>
              <a:ea typeface="Roboto"/>
              <a:cs typeface="Roboto"/>
              <a:sym typeface="Roboto"/>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g1dc02a785bf_0_5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line-height</a:t>
            </a:r>
            <a:r>
              <a:rPr lang="pt-BR"/>
              <a:t>:</a:t>
            </a:r>
            <a:endParaRPr/>
          </a:p>
        </p:txBody>
      </p:sp>
      <p:sp>
        <p:nvSpPr>
          <p:cNvPr id="1809" name="Google Shape;1809;g1dc02a785bf_0_5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Como o nome diz, esta propriedade define o tamanho da linha de uma fonte. Por exemplo:</a:t>
            </a:r>
            <a:endParaRPr/>
          </a:p>
          <a:p>
            <a:pPr marL="0" lvl="0" indent="0" algn="l" rtl="0">
              <a:spcBef>
                <a:spcPts val="1000"/>
              </a:spcBef>
              <a:spcAft>
                <a:spcPts val="0"/>
              </a:spcAft>
              <a:buNone/>
            </a:pPr>
            <a:r>
              <a:rPr lang="pt-BR"/>
              <a:t>Sem line-height:  									Line-height de 40px:</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lnSpc>
                <a:spcPct val="50000"/>
              </a:lnSpc>
              <a:spcBef>
                <a:spcPts val="1000"/>
              </a:spcBef>
              <a:spcAft>
                <a:spcPts val="0"/>
              </a:spcAft>
              <a:buNone/>
            </a:pPr>
            <a:r>
              <a:rPr lang="pt-BR"/>
              <a:t>Como pode ver, esta propriedade aumenta o </a:t>
            </a:r>
            <a:endParaRPr/>
          </a:p>
          <a:p>
            <a:pPr marL="0" lvl="0" indent="0" algn="l" rtl="0">
              <a:lnSpc>
                <a:spcPct val="50000"/>
              </a:lnSpc>
              <a:spcBef>
                <a:spcPts val="1000"/>
              </a:spcBef>
              <a:spcAft>
                <a:spcPts val="0"/>
              </a:spcAft>
              <a:buNone/>
            </a:pPr>
            <a:r>
              <a:rPr lang="pt-BR"/>
              <a:t>espaço entre uma linha e outra, Pode receber</a:t>
            </a:r>
            <a:endParaRPr/>
          </a:p>
          <a:p>
            <a:pPr marL="0" lvl="0" indent="0" algn="l" rtl="0">
              <a:lnSpc>
                <a:spcPct val="50000"/>
              </a:lnSpc>
              <a:spcBef>
                <a:spcPts val="1000"/>
              </a:spcBef>
              <a:spcAft>
                <a:spcPts val="0"/>
              </a:spcAft>
              <a:buNone/>
            </a:pPr>
            <a:r>
              <a:rPr lang="pt-BR"/>
              <a:t>os seguintes valores:</a:t>
            </a:r>
            <a:endParaRPr/>
          </a:p>
        </p:txBody>
      </p:sp>
      <p:pic>
        <p:nvPicPr>
          <p:cNvPr id="1810" name="Google Shape;1810;g1dc02a785bf_0_56"/>
          <p:cNvPicPr preferRelativeResize="0"/>
          <p:nvPr/>
        </p:nvPicPr>
        <p:blipFill>
          <a:blip r:embed="rId3">
            <a:alphaModFix/>
          </a:blip>
          <a:stretch>
            <a:fillRect/>
          </a:stretch>
        </p:blipFill>
        <p:spPr>
          <a:xfrm>
            <a:off x="1543916" y="3308750"/>
            <a:ext cx="902225" cy="1004350"/>
          </a:xfrm>
          <a:prstGeom prst="rect">
            <a:avLst/>
          </a:prstGeom>
          <a:noFill/>
          <a:ln>
            <a:noFill/>
          </a:ln>
        </p:spPr>
      </p:pic>
      <p:pic>
        <p:nvPicPr>
          <p:cNvPr id="1811" name="Google Shape;1811;g1dc02a785bf_0_56"/>
          <p:cNvPicPr preferRelativeResize="0"/>
          <p:nvPr/>
        </p:nvPicPr>
        <p:blipFill>
          <a:blip r:embed="rId4">
            <a:alphaModFix/>
          </a:blip>
          <a:stretch>
            <a:fillRect/>
          </a:stretch>
        </p:blipFill>
        <p:spPr>
          <a:xfrm>
            <a:off x="7757440" y="3308750"/>
            <a:ext cx="984425" cy="196882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g1dc3835916e_0_7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Essa propriedade define o recuo da primeira linha em um bloco de texto. Ele especifica a quantidade de espaço horizontal que coloca antes das linhas de texto.</a:t>
            </a:r>
            <a:endParaRPr/>
          </a:p>
          <a:p>
            <a:pPr marL="0" lvl="0" indent="0" algn="l" rtl="0">
              <a:spcBef>
                <a:spcPts val="1000"/>
              </a:spcBef>
              <a:spcAft>
                <a:spcPts val="0"/>
              </a:spcAft>
              <a:buNone/>
            </a:pPr>
            <a:r>
              <a:rPr lang="pt-BR"/>
              <a:t>Ele recebe valores de unidades de medida(px, em, %, etc).</a:t>
            </a:r>
            <a:endParaRPr/>
          </a:p>
          <a:p>
            <a:pPr marL="0" lvl="0" indent="0" algn="l" rtl="0">
              <a:spcBef>
                <a:spcPts val="1000"/>
              </a:spcBef>
              <a:spcAft>
                <a:spcPts val="0"/>
              </a:spcAft>
              <a:buNone/>
            </a:pPr>
            <a:endParaRPr/>
          </a:p>
        </p:txBody>
      </p:sp>
      <p:sp>
        <p:nvSpPr>
          <p:cNvPr id="1817" name="Google Shape;1817;g1dc3835916e_0_7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text-indent</a:t>
            </a:r>
            <a:r>
              <a:rPr lang="pt-BR"/>
              <a:t>:</a:t>
            </a:r>
            <a:endParaRPr/>
          </a:p>
        </p:txBody>
      </p:sp>
      <p:pic>
        <p:nvPicPr>
          <p:cNvPr id="1818" name="Google Shape;1818;g1dc3835916e_0_75"/>
          <p:cNvPicPr preferRelativeResize="0"/>
          <p:nvPr/>
        </p:nvPicPr>
        <p:blipFill>
          <a:blip r:embed="rId3">
            <a:alphaModFix/>
          </a:blip>
          <a:stretch>
            <a:fillRect/>
          </a:stretch>
        </p:blipFill>
        <p:spPr>
          <a:xfrm>
            <a:off x="1103300" y="3748678"/>
            <a:ext cx="5905207" cy="24997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g1dc02a785bf_0_6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line-height</a:t>
            </a:r>
            <a:r>
              <a:rPr lang="pt-BR"/>
              <a:t>:</a:t>
            </a:r>
            <a:endParaRPr/>
          </a:p>
          <a:p>
            <a:pPr marL="0" lvl="0" indent="0" algn="l" rtl="0">
              <a:spcBef>
                <a:spcPts val="0"/>
              </a:spcBef>
              <a:spcAft>
                <a:spcPts val="0"/>
              </a:spcAft>
              <a:buNone/>
            </a:pPr>
            <a:r>
              <a:rPr lang="pt-BR"/>
              <a:t>Alguns tipos de valores</a:t>
            </a:r>
            <a:endParaRPr/>
          </a:p>
        </p:txBody>
      </p:sp>
      <p:sp>
        <p:nvSpPr>
          <p:cNvPr id="1824" name="Google Shape;1824;g1dc02a785bf_0_6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825" name="Google Shape;1825;g1dc02a785bf_0_63"/>
          <p:cNvPicPr preferRelativeResize="0"/>
          <p:nvPr/>
        </p:nvPicPr>
        <p:blipFill>
          <a:blip r:embed="rId3">
            <a:alphaModFix/>
          </a:blip>
          <a:stretch>
            <a:fillRect/>
          </a:stretch>
        </p:blipFill>
        <p:spPr>
          <a:xfrm>
            <a:off x="1431304" y="2361813"/>
            <a:ext cx="9329401" cy="3577725"/>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g1dc3835916e_0_8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text-stroke</a:t>
            </a:r>
            <a:r>
              <a:rPr lang="pt-BR"/>
              <a:t>:</a:t>
            </a:r>
            <a:endParaRPr/>
          </a:p>
        </p:txBody>
      </p:sp>
      <p:sp>
        <p:nvSpPr>
          <p:cNvPr id="1831" name="Google Shape;1831;g1dc3835916e_0_8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faz com que o texto seja escrito de forma traçada, com apenas seu contorno. Além de conseguir estar definindo a espessura e a cor dessa linha.</a:t>
            </a:r>
            <a:endParaRPr/>
          </a:p>
          <a:p>
            <a:pPr marL="0" lvl="0" indent="0" algn="l" rtl="0">
              <a:spcBef>
                <a:spcPts val="1000"/>
              </a:spcBef>
              <a:spcAft>
                <a:spcPts val="0"/>
              </a:spcAft>
              <a:buNone/>
            </a:pPr>
            <a:r>
              <a:rPr lang="pt-BR"/>
              <a:t>Ele é uma propriedade abreviada de outras duas, sendo elas:</a:t>
            </a:r>
            <a:endParaRPr/>
          </a:p>
          <a:p>
            <a:pPr marL="457200" lvl="0" indent="-320040" algn="l" rtl="0">
              <a:spcBef>
                <a:spcPts val="1000"/>
              </a:spcBef>
              <a:spcAft>
                <a:spcPts val="0"/>
              </a:spcAft>
              <a:buSzPts val="1440"/>
              <a:buChar char="►"/>
            </a:pPr>
            <a:r>
              <a:rPr lang="pt-BR"/>
              <a:t>text-stroke-width = define a espessura do contorno.</a:t>
            </a:r>
            <a:endParaRPr/>
          </a:p>
          <a:p>
            <a:pPr marL="457200" lvl="0" indent="-320040" algn="l" rtl="0">
              <a:spcBef>
                <a:spcPts val="0"/>
              </a:spcBef>
              <a:spcAft>
                <a:spcPts val="0"/>
              </a:spcAft>
              <a:buSzPts val="1440"/>
              <a:buChar char="►"/>
            </a:pPr>
            <a:r>
              <a:rPr lang="pt-BR"/>
              <a:t>text-stroke-color = define a cor do contorno.</a:t>
            </a:r>
            <a:endParaRPr/>
          </a:p>
          <a:p>
            <a:pPr marL="0" lvl="0" indent="0" algn="l" rtl="0">
              <a:spcBef>
                <a:spcPts val="1000"/>
              </a:spcBef>
              <a:spcAft>
                <a:spcPts val="0"/>
              </a:spcAft>
              <a:buNone/>
            </a:pPr>
            <a:endParaRPr/>
          </a:p>
          <a:p>
            <a:pPr marL="0" lvl="0" indent="0" algn="l" rtl="0">
              <a:spcBef>
                <a:spcPts val="1000"/>
              </a:spcBef>
              <a:spcAft>
                <a:spcPts val="0"/>
              </a:spcAft>
              <a:buNone/>
            </a:pPr>
            <a:r>
              <a:rPr lang="pt-BR"/>
              <a:t>Os 3 só podem ser usados juntamente ao prefixo ‘ -webkit- ‘:</a:t>
            </a:r>
            <a:endParaRPr/>
          </a:p>
          <a:p>
            <a:pPr marL="0" lvl="0" indent="0" algn="l" rtl="0">
              <a:spcBef>
                <a:spcPts val="1000"/>
              </a:spcBef>
              <a:spcAft>
                <a:spcPts val="0"/>
              </a:spcAft>
              <a:buNone/>
            </a:pPr>
            <a:r>
              <a:rPr lang="pt-BR"/>
              <a:t>-webkit-text-stroke-width, e -webkit-text-stroke-color. O resultado é este:</a:t>
            </a:r>
            <a:endParaRPr/>
          </a:p>
        </p:txBody>
      </p:sp>
      <p:pic>
        <p:nvPicPr>
          <p:cNvPr id="1832" name="Google Shape;1832;g1dc3835916e_0_82"/>
          <p:cNvPicPr preferRelativeResize="0"/>
          <p:nvPr/>
        </p:nvPicPr>
        <p:blipFill>
          <a:blip r:embed="rId3">
            <a:alphaModFix/>
          </a:blip>
          <a:stretch>
            <a:fillRect/>
          </a:stretch>
        </p:blipFill>
        <p:spPr>
          <a:xfrm>
            <a:off x="2828625" y="5791200"/>
            <a:ext cx="5495925" cy="76200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g1dc483444ce_0_7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text-overflow</a:t>
            </a:r>
            <a:r>
              <a:rPr lang="pt-BR"/>
              <a:t>:</a:t>
            </a:r>
            <a:endParaRPr/>
          </a:p>
        </p:txBody>
      </p:sp>
      <p:sp>
        <p:nvSpPr>
          <p:cNvPr id="1838" name="Google Shape;1838;g1dc483444ce_0_7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como será tratado o texto que passar do espaçamento de seu elemento, se ele irá desaparecer ou aparecer reticências (...). Esta propriedade recebe dois valores, por exemplo:</a:t>
            </a:r>
            <a:endParaRPr/>
          </a:p>
          <a:p>
            <a:pPr marL="0" lvl="0" indent="0" algn="l" rtl="0">
              <a:spcBef>
                <a:spcPts val="1000"/>
              </a:spcBef>
              <a:spcAft>
                <a:spcPts val="0"/>
              </a:spcAft>
              <a:buNone/>
            </a:pPr>
            <a:endParaRPr/>
          </a:p>
          <a:p>
            <a:pPr marL="0" lvl="0" indent="0" algn="l" rtl="0">
              <a:lnSpc>
                <a:spcPct val="70000"/>
              </a:lnSpc>
              <a:spcBef>
                <a:spcPts val="1000"/>
              </a:spcBef>
              <a:spcAft>
                <a:spcPts val="0"/>
              </a:spcAft>
              <a:buNone/>
            </a:pPr>
            <a:r>
              <a:rPr lang="pt-BR"/>
              <a:t>Também recebe o valor ‘visibility’, que é </a:t>
            </a:r>
            <a:endParaRPr/>
          </a:p>
          <a:p>
            <a:pPr marL="0" lvl="0" indent="0" algn="l" rtl="0">
              <a:lnSpc>
                <a:spcPct val="70000"/>
              </a:lnSpc>
              <a:spcBef>
                <a:spcPts val="1000"/>
              </a:spcBef>
              <a:spcAft>
                <a:spcPts val="0"/>
              </a:spcAft>
              <a:buNone/>
            </a:pPr>
            <a:r>
              <a:rPr lang="pt-BR"/>
              <a:t>para deixar visível o texto que vazar</a:t>
            </a:r>
            <a:endParaRPr/>
          </a:p>
        </p:txBody>
      </p:sp>
      <p:pic>
        <p:nvPicPr>
          <p:cNvPr id="1839" name="Google Shape;1839;g1dc483444ce_0_78"/>
          <p:cNvPicPr preferRelativeResize="0"/>
          <p:nvPr/>
        </p:nvPicPr>
        <p:blipFill>
          <a:blip r:embed="rId3">
            <a:alphaModFix/>
          </a:blip>
          <a:stretch>
            <a:fillRect/>
          </a:stretch>
        </p:blipFill>
        <p:spPr>
          <a:xfrm>
            <a:off x="6371113" y="3273014"/>
            <a:ext cx="3679675" cy="576800"/>
          </a:xfrm>
          <a:prstGeom prst="rect">
            <a:avLst/>
          </a:prstGeom>
          <a:noFill/>
          <a:ln>
            <a:noFill/>
          </a:ln>
        </p:spPr>
      </p:pic>
      <p:pic>
        <p:nvPicPr>
          <p:cNvPr id="1840" name="Google Shape;1840;g1dc483444ce_0_78"/>
          <p:cNvPicPr preferRelativeResize="0"/>
          <p:nvPr/>
        </p:nvPicPr>
        <p:blipFill>
          <a:blip r:embed="rId4">
            <a:alphaModFix/>
          </a:blip>
          <a:stretch>
            <a:fillRect/>
          </a:stretch>
        </p:blipFill>
        <p:spPr>
          <a:xfrm>
            <a:off x="6371130" y="4118500"/>
            <a:ext cx="3679675" cy="2461847"/>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g1dc154a4751_0_5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visibility</a:t>
            </a:r>
            <a:r>
              <a:rPr lang="pt-BR"/>
              <a:t>:</a:t>
            </a:r>
            <a:endParaRPr/>
          </a:p>
        </p:txBody>
      </p:sp>
      <p:sp>
        <p:nvSpPr>
          <p:cNvPr id="1846" name="Google Shape;1846;g1dc154a4751_0_5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propriedade visibility, é usada para especificar se um elemento está visível ou não.</a:t>
            </a:r>
            <a:endParaRPr/>
          </a:p>
          <a:p>
            <a:pPr marL="0" lvl="0" indent="0" algn="l" rtl="0">
              <a:spcBef>
                <a:spcPts val="1000"/>
              </a:spcBef>
              <a:spcAft>
                <a:spcPts val="0"/>
              </a:spcAft>
              <a:buNone/>
            </a:pPr>
            <a:r>
              <a:rPr lang="pt-BR" b="1"/>
              <a:t>Nota</a:t>
            </a:r>
            <a:r>
              <a:rPr lang="pt-BR"/>
              <a:t>: Um elemento invisível também ocupa o espaço na página. Usando a propriedade display(com valor none), você pode criar elementos invisíveis que não ocupam espaço.</a:t>
            </a:r>
            <a:endParaRPr/>
          </a:p>
          <a:p>
            <a:pPr marL="0" lvl="0" indent="0" algn="l" rtl="0">
              <a:spcBef>
                <a:spcPts val="1000"/>
              </a:spcBef>
              <a:spcAft>
                <a:spcPts val="0"/>
              </a:spcAft>
              <a:buNone/>
            </a:pPr>
            <a:r>
              <a:rPr lang="pt-BR"/>
              <a:t>Seus valores são:</a:t>
            </a:r>
            <a:endParaRPr/>
          </a:p>
          <a:p>
            <a:pPr marL="0" lvl="0" indent="0" algn="l" rtl="0">
              <a:spcBef>
                <a:spcPts val="1000"/>
              </a:spcBef>
              <a:spcAft>
                <a:spcPts val="0"/>
              </a:spcAft>
              <a:buNone/>
            </a:pPr>
            <a:endParaRPr/>
          </a:p>
        </p:txBody>
      </p:sp>
      <p:pic>
        <p:nvPicPr>
          <p:cNvPr id="1847" name="Google Shape;1847;g1dc154a4751_0_58"/>
          <p:cNvPicPr preferRelativeResize="0"/>
          <p:nvPr/>
        </p:nvPicPr>
        <p:blipFill>
          <a:blip r:embed="rId3">
            <a:alphaModFix/>
          </a:blip>
          <a:stretch>
            <a:fillRect/>
          </a:stretch>
        </p:blipFill>
        <p:spPr>
          <a:xfrm>
            <a:off x="2352213" y="4434322"/>
            <a:ext cx="6448775" cy="7165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1dc154a4751_0_6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visibility</a:t>
            </a:r>
            <a:r>
              <a:rPr lang="pt-BR"/>
              <a:t>:</a:t>
            </a:r>
            <a:endParaRPr/>
          </a:p>
          <a:p>
            <a:pPr marL="0" lvl="0" indent="0" algn="l" rtl="0">
              <a:spcBef>
                <a:spcPts val="0"/>
              </a:spcBef>
              <a:spcAft>
                <a:spcPts val="0"/>
              </a:spcAft>
              <a:buNone/>
            </a:pPr>
            <a:r>
              <a:rPr lang="pt-BR"/>
              <a:t>Valores</a:t>
            </a:r>
            <a:endParaRPr/>
          </a:p>
        </p:txBody>
      </p:sp>
      <p:sp>
        <p:nvSpPr>
          <p:cNvPr id="1853" name="Google Shape;1853;g1dc154a4751_0_6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b="1"/>
              <a:t>hidden</a:t>
            </a:r>
            <a:r>
              <a:rPr lang="pt-BR"/>
              <a:t>: Ele especifica que o elemento é invisível (mas ainda ocupa espaço).</a:t>
            </a:r>
            <a:endParaRPr/>
          </a:p>
          <a:p>
            <a:pPr marL="0" lvl="0" indent="0" algn="l" rtl="0">
              <a:spcBef>
                <a:spcPts val="1000"/>
              </a:spcBef>
              <a:spcAft>
                <a:spcPts val="0"/>
              </a:spcAft>
              <a:buNone/>
            </a:pPr>
            <a:r>
              <a:rPr lang="pt-BR" b="1"/>
              <a:t>collapse</a:t>
            </a:r>
            <a:r>
              <a:rPr lang="pt-BR"/>
              <a:t>: Este é usado apenas para elementos de tabela. Ele é usado para deixar uma linha ou coluna vazia, mas isso não afeta o layout da tabela. Além disso, O espaço ocupado pela linha ou coluna estará disponível para outros conteúdos.</a:t>
            </a:r>
            <a:endParaRPr/>
          </a:p>
          <a:p>
            <a:pPr marL="0" lvl="0" indent="0" algn="l" rtl="0">
              <a:spcBef>
                <a:spcPts val="1000"/>
              </a:spcBef>
              <a:spcAft>
                <a:spcPts val="0"/>
              </a:spcAft>
              <a:buNone/>
            </a:pPr>
            <a:r>
              <a:rPr lang="pt-BR" b="1"/>
              <a:t>initial</a:t>
            </a:r>
            <a:r>
              <a:rPr lang="pt-BR"/>
              <a:t>: Ele é usado para definir essa propriedade para seu valor padrão.</a:t>
            </a:r>
            <a:endParaRPr/>
          </a:p>
          <a:p>
            <a:pPr marL="0" lvl="0" indent="0" algn="l" rtl="0">
              <a:spcBef>
                <a:spcPts val="1000"/>
              </a:spcBef>
              <a:spcAft>
                <a:spcPts val="0"/>
              </a:spcAft>
              <a:buNone/>
            </a:pPr>
            <a:r>
              <a:rPr lang="pt-BR" b="1"/>
              <a:t>inherit</a:t>
            </a:r>
            <a:r>
              <a:rPr lang="pt-BR"/>
              <a:t>: Ele é usado para herdar essa propriedade de seu elemento pai.</a:t>
            </a:r>
            <a:endParaRPr/>
          </a:p>
          <a:p>
            <a:pPr marL="0" lvl="0" indent="0" algn="l" rtl="0">
              <a:spcBef>
                <a:spcPts val="1000"/>
              </a:spcBef>
              <a:spcAft>
                <a:spcPts val="0"/>
              </a:spcAft>
              <a:buNone/>
            </a:pP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1dc02a785bf_1_4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white-space</a:t>
            </a:r>
            <a:r>
              <a:rPr lang="pt-BR"/>
              <a:t>:</a:t>
            </a:r>
            <a:endParaRPr/>
          </a:p>
        </p:txBody>
      </p:sp>
      <p:sp>
        <p:nvSpPr>
          <p:cNvPr id="1859" name="Google Shape;1859;g1dc02a785bf_1_4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propriedade ‘white space’ é usada para especificar o comportamento dos textos em um elemento, usado para configurar o espaço em branco. Por exemplo quando você vai escrever um poema usando a tag &lt;p&gt;  e não funciona, com essa propriedade é possível fazer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dc02a785bf_1_6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white-space</a:t>
            </a:r>
            <a:r>
              <a:rPr lang="pt-BR"/>
              <a:t>:</a:t>
            </a:r>
            <a:endParaRPr/>
          </a:p>
          <a:p>
            <a:pPr marL="0" lvl="0" indent="0" algn="l" rtl="0">
              <a:spcBef>
                <a:spcPts val="0"/>
              </a:spcBef>
              <a:spcAft>
                <a:spcPts val="0"/>
              </a:spcAft>
              <a:buNone/>
            </a:pPr>
            <a:r>
              <a:rPr lang="pt-BR"/>
              <a:t>Alguns valores</a:t>
            </a:r>
            <a:endParaRPr/>
          </a:p>
        </p:txBody>
      </p:sp>
      <p:sp>
        <p:nvSpPr>
          <p:cNvPr id="1865" name="Google Shape;1865;g1dc02a785bf_1_6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866" name="Google Shape;1866;g1dc02a785bf_1_61"/>
          <p:cNvPicPr preferRelativeResize="0"/>
          <p:nvPr/>
        </p:nvPicPr>
        <p:blipFill>
          <a:blip r:embed="rId3">
            <a:alphaModFix/>
          </a:blip>
          <a:stretch>
            <a:fillRect/>
          </a:stretch>
        </p:blipFill>
        <p:spPr>
          <a:xfrm>
            <a:off x="1395653" y="2052925"/>
            <a:ext cx="8723851" cy="462330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g1dc154a4751_0_1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word-wrap</a:t>
            </a:r>
            <a:r>
              <a:rPr lang="pt-BR"/>
              <a:t>:</a:t>
            </a:r>
            <a:endParaRPr/>
          </a:p>
        </p:txBody>
      </p:sp>
      <p:sp>
        <p:nvSpPr>
          <p:cNvPr id="1872" name="Google Shape;1872;g1dc154a4751_0_1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É usada para quebrar as palavras dos textos, para que evitem ultrapassar o tamanho dos espaçamentos propostos. Por exemplo:</a:t>
            </a:r>
            <a:endParaRPr/>
          </a:p>
        </p:txBody>
      </p:sp>
      <p:pic>
        <p:nvPicPr>
          <p:cNvPr id="1873" name="Google Shape;1873;g1dc154a4751_0_10"/>
          <p:cNvPicPr preferRelativeResize="0"/>
          <p:nvPr/>
        </p:nvPicPr>
        <p:blipFill>
          <a:blip r:embed="rId3">
            <a:alphaModFix/>
          </a:blip>
          <a:stretch>
            <a:fillRect/>
          </a:stretch>
        </p:blipFill>
        <p:spPr>
          <a:xfrm>
            <a:off x="9547722" y="2251125"/>
            <a:ext cx="2449650" cy="513250"/>
          </a:xfrm>
          <a:prstGeom prst="rect">
            <a:avLst/>
          </a:prstGeom>
          <a:noFill/>
          <a:ln>
            <a:noFill/>
          </a:ln>
        </p:spPr>
      </p:pic>
      <p:pic>
        <p:nvPicPr>
          <p:cNvPr id="1874" name="Google Shape;1874;g1dc154a4751_0_10"/>
          <p:cNvPicPr preferRelativeResize="0"/>
          <p:nvPr/>
        </p:nvPicPr>
        <p:blipFill>
          <a:blip r:embed="rId4">
            <a:alphaModFix/>
          </a:blip>
          <a:stretch>
            <a:fillRect/>
          </a:stretch>
        </p:blipFill>
        <p:spPr>
          <a:xfrm>
            <a:off x="1020954" y="2915225"/>
            <a:ext cx="9404700" cy="20053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Front-End? Que raios é isso?</a:t>
            </a:r>
            <a:endParaRPr/>
          </a:p>
        </p:txBody>
      </p:sp>
      <p:sp>
        <p:nvSpPr>
          <p:cNvPr id="299" name="Google Shape;299;p25"/>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pt-BR"/>
              <a:t>Introdução</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Algumas pessoas podem confundir um pouco esse trabalho com o que um designer faz, pois no passado existia uma entidade chamada Webmaster que fazia tudo isso e mais um pouco, mas a diferença aqui é que o designer vai utilizar alguma ferramenta visual para desenhar a interface, do Photoshop ao Sketch e, quem faz Front-End, estará mais próxima do código em si, que irá rodar num navegador Web como o Chrome, Firefox ou Safari.</a:t>
            </a:r>
            <a:endParaRPr/>
          </a:p>
          <a:p>
            <a:pPr marL="0" lvl="0" indent="0" algn="l" rtl="0">
              <a:spcBef>
                <a:spcPts val="1000"/>
              </a:spcBef>
              <a:spcAft>
                <a:spcPts val="0"/>
              </a:spcAft>
              <a:buSzPts val="1920"/>
              <a:buNone/>
            </a:pPr>
            <a:endParaRPr sz="2400" u="sng"/>
          </a:p>
        </p:txBody>
      </p:sp>
      <p:pic>
        <p:nvPicPr>
          <p:cNvPr id="300" name="Google Shape;300;p25" descr="Front-end: Saiba o que é e 3 dicas de desenvolvimento Web"/>
          <p:cNvPicPr preferRelativeResize="0"/>
          <p:nvPr/>
        </p:nvPicPr>
        <p:blipFill rotWithShape="1">
          <a:blip r:embed="rId3">
            <a:alphaModFix/>
          </a:blip>
          <a:srcRect/>
          <a:stretch/>
        </p:blipFill>
        <p:spPr>
          <a:xfrm>
            <a:off x="8262938" y="4595813"/>
            <a:ext cx="3719512" cy="2156056"/>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g1dc02a785bf_0_8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p:txBody>
      </p:sp>
      <p:sp>
        <p:nvSpPr>
          <p:cNvPr id="1880" name="Google Shape;1880;g1dc02a785bf_0_8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São usados para definir efeitos visuais para texto, imagens e outros aspectos de uma página da Web. A propriedade de filtro CSS nos permite acessar os efeitos, como cor ou desfoque, mudando na renderização de um elemento antes que o elemento seja exibido.</a:t>
            </a:r>
            <a:endParaRPr/>
          </a:p>
          <a:p>
            <a:pPr marL="0" lvl="0" indent="0" algn="l" rtl="0">
              <a:spcBef>
                <a:spcPts val="1000"/>
              </a:spcBef>
              <a:spcAft>
                <a:spcPts val="0"/>
              </a:spcAft>
              <a:buNone/>
            </a:pPr>
            <a:r>
              <a:rPr lang="pt-BR"/>
              <a:t>As sub-propriedade que o filter pode receber são: </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Lembrando que os valores irão ficar dentro dos parênteses dessas propriedades. A seguir será explicado cada uma delas.</a:t>
            </a:r>
            <a:endParaRPr/>
          </a:p>
        </p:txBody>
      </p:sp>
      <p:pic>
        <p:nvPicPr>
          <p:cNvPr id="1881" name="Google Shape;1881;g1dc02a785bf_0_80"/>
          <p:cNvPicPr preferRelativeResize="0"/>
          <p:nvPr/>
        </p:nvPicPr>
        <p:blipFill>
          <a:blip r:embed="rId3">
            <a:alphaModFix/>
          </a:blip>
          <a:stretch>
            <a:fillRect/>
          </a:stretch>
        </p:blipFill>
        <p:spPr>
          <a:xfrm>
            <a:off x="1103300" y="3998271"/>
            <a:ext cx="8545274" cy="54617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g1dc02a785bf_0_8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a:p>
            <a:pPr marL="0" lvl="0" indent="0" algn="l" rtl="0">
              <a:spcBef>
                <a:spcPts val="0"/>
              </a:spcBef>
              <a:spcAft>
                <a:spcPts val="0"/>
              </a:spcAft>
              <a:buNone/>
            </a:pPr>
            <a:r>
              <a:rPr lang="pt-BR"/>
              <a:t>invert()</a:t>
            </a:r>
            <a:endParaRPr/>
          </a:p>
        </p:txBody>
      </p:sp>
      <p:sp>
        <p:nvSpPr>
          <p:cNvPr id="1887" name="Google Shape;1887;g1dc02a785bf_0_8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pode receber valores de 0 até 100%. Além disso, ela serve para estar invertendo as cores da imagem selecionada. Por exemplo:</a:t>
            </a:r>
            <a:endParaRPr/>
          </a:p>
        </p:txBody>
      </p:sp>
      <p:pic>
        <p:nvPicPr>
          <p:cNvPr id="1888" name="Google Shape;1888;g1dc02a785bf_0_87"/>
          <p:cNvPicPr preferRelativeResize="0"/>
          <p:nvPr/>
        </p:nvPicPr>
        <p:blipFill>
          <a:blip r:embed="rId3">
            <a:alphaModFix/>
          </a:blip>
          <a:stretch>
            <a:fillRect/>
          </a:stretch>
        </p:blipFill>
        <p:spPr>
          <a:xfrm>
            <a:off x="1103294" y="3440925"/>
            <a:ext cx="2635612" cy="2807500"/>
          </a:xfrm>
          <a:prstGeom prst="rect">
            <a:avLst/>
          </a:prstGeom>
          <a:noFill/>
          <a:ln>
            <a:noFill/>
          </a:ln>
        </p:spPr>
      </p:pic>
      <p:pic>
        <p:nvPicPr>
          <p:cNvPr id="1889" name="Google Shape;1889;g1dc02a785bf_0_87"/>
          <p:cNvPicPr preferRelativeResize="0"/>
          <p:nvPr/>
        </p:nvPicPr>
        <p:blipFill>
          <a:blip r:embed="rId4">
            <a:alphaModFix/>
          </a:blip>
          <a:stretch>
            <a:fillRect/>
          </a:stretch>
        </p:blipFill>
        <p:spPr>
          <a:xfrm>
            <a:off x="3940120" y="3440925"/>
            <a:ext cx="2525339" cy="280750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1dc02a785bf_0_9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a:p>
            <a:pPr marL="0" lvl="0" indent="0" algn="l" rtl="0">
              <a:spcBef>
                <a:spcPts val="0"/>
              </a:spcBef>
              <a:spcAft>
                <a:spcPts val="0"/>
              </a:spcAft>
              <a:buNone/>
            </a:pPr>
            <a:r>
              <a:rPr lang="pt-BR"/>
              <a:t>drop-shadow()</a:t>
            </a:r>
            <a:endParaRPr/>
          </a:p>
        </p:txBody>
      </p:sp>
      <p:sp>
        <p:nvSpPr>
          <p:cNvPr id="1895" name="Google Shape;1895;g1dc02a785bf_0_9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aplica o efeito de sombra à imagem. Os valores que ele aceita são altura(pc, cm, %,  etc), largura(px, cm, %, etc), blur e cor.</a:t>
            </a:r>
            <a:endParaRPr/>
          </a:p>
        </p:txBody>
      </p:sp>
      <p:pic>
        <p:nvPicPr>
          <p:cNvPr id="1896" name="Google Shape;1896;g1dc02a785bf_0_93"/>
          <p:cNvPicPr preferRelativeResize="0"/>
          <p:nvPr/>
        </p:nvPicPr>
        <p:blipFill>
          <a:blip r:embed="rId3">
            <a:alphaModFix/>
          </a:blip>
          <a:stretch>
            <a:fillRect/>
          </a:stretch>
        </p:blipFill>
        <p:spPr>
          <a:xfrm>
            <a:off x="1103300" y="3159100"/>
            <a:ext cx="2632450" cy="2178575"/>
          </a:xfrm>
          <a:prstGeom prst="rect">
            <a:avLst/>
          </a:prstGeom>
          <a:noFill/>
          <a:ln>
            <a:noFill/>
          </a:ln>
        </p:spPr>
      </p:pic>
      <p:pic>
        <p:nvPicPr>
          <p:cNvPr id="1897" name="Google Shape;1897;g1dc02a785bf_0_93"/>
          <p:cNvPicPr preferRelativeResize="0"/>
          <p:nvPr/>
        </p:nvPicPr>
        <p:blipFill>
          <a:blip r:embed="rId4">
            <a:alphaModFix/>
          </a:blip>
          <a:stretch>
            <a:fillRect/>
          </a:stretch>
        </p:blipFill>
        <p:spPr>
          <a:xfrm>
            <a:off x="3982103" y="3159103"/>
            <a:ext cx="4745760" cy="2178575"/>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g1dc02a785bf_0_10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a:p>
            <a:pPr marL="0" lvl="0" indent="0" algn="l" rtl="0">
              <a:spcBef>
                <a:spcPts val="0"/>
              </a:spcBef>
              <a:spcAft>
                <a:spcPts val="0"/>
              </a:spcAft>
              <a:buNone/>
            </a:pPr>
            <a:r>
              <a:rPr lang="pt-BR"/>
              <a:t>brightness()</a:t>
            </a:r>
            <a:endParaRPr/>
          </a:p>
        </p:txBody>
      </p:sp>
      <p:sp>
        <p:nvSpPr>
          <p:cNvPr id="1903" name="Google Shape;1903;g1dc02a785bf_0_10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Como o próprio nome indica, ele é usado para definir o brilho de um elemento. Se o brilho é de 0%, então ele representa completamente preto, enquanto 100% de brilho representa o original. Ele também pode aceitar valores acima de 100% que fornecem resultados mais brilhantes.</a:t>
            </a:r>
            <a:endParaRPr/>
          </a:p>
        </p:txBody>
      </p:sp>
      <p:pic>
        <p:nvPicPr>
          <p:cNvPr id="1904" name="Google Shape;1904;g1dc02a785bf_0_101"/>
          <p:cNvPicPr preferRelativeResize="0"/>
          <p:nvPr/>
        </p:nvPicPr>
        <p:blipFill>
          <a:blip r:embed="rId3">
            <a:alphaModFix/>
          </a:blip>
          <a:stretch>
            <a:fillRect/>
          </a:stretch>
        </p:blipFill>
        <p:spPr>
          <a:xfrm>
            <a:off x="1103295" y="3821025"/>
            <a:ext cx="2681592" cy="2427400"/>
          </a:xfrm>
          <a:prstGeom prst="rect">
            <a:avLst/>
          </a:prstGeom>
          <a:noFill/>
          <a:ln>
            <a:noFill/>
          </a:ln>
        </p:spPr>
      </p:pic>
      <p:pic>
        <p:nvPicPr>
          <p:cNvPr id="1905" name="Google Shape;1905;g1dc02a785bf_0_101"/>
          <p:cNvPicPr preferRelativeResize="0"/>
          <p:nvPr/>
        </p:nvPicPr>
        <p:blipFill>
          <a:blip r:embed="rId4">
            <a:alphaModFix/>
          </a:blip>
          <a:stretch>
            <a:fillRect/>
          </a:stretch>
        </p:blipFill>
        <p:spPr>
          <a:xfrm>
            <a:off x="4006197" y="3821025"/>
            <a:ext cx="2302276" cy="242740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g1dc02a785bf_0_11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a:p>
            <a:pPr marL="0" lvl="0" indent="0" algn="l" rtl="0">
              <a:spcBef>
                <a:spcPts val="0"/>
              </a:spcBef>
              <a:spcAft>
                <a:spcPts val="0"/>
              </a:spcAft>
              <a:buNone/>
            </a:pPr>
            <a:r>
              <a:rPr lang="pt-BR"/>
              <a:t>saturate()</a:t>
            </a:r>
            <a:endParaRPr/>
          </a:p>
        </p:txBody>
      </p:sp>
      <p:sp>
        <p:nvSpPr>
          <p:cNvPr id="1911" name="Google Shape;1911;g1dc02a785bf_0_11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define a saturação de um elemento. A saturação de 0% representa o elemento completamente insaturado, enquanto a saturação de 100% representa o original. São permitidos valores superiores a 100% que proporcionem resultados super-saturados.</a:t>
            </a:r>
            <a:endParaRPr/>
          </a:p>
        </p:txBody>
      </p:sp>
      <p:pic>
        <p:nvPicPr>
          <p:cNvPr id="1912" name="Google Shape;1912;g1dc02a785bf_0_110"/>
          <p:cNvPicPr preferRelativeResize="0"/>
          <p:nvPr/>
        </p:nvPicPr>
        <p:blipFill>
          <a:blip r:embed="rId3">
            <a:alphaModFix/>
          </a:blip>
          <a:stretch>
            <a:fillRect/>
          </a:stretch>
        </p:blipFill>
        <p:spPr>
          <a:xfrm>
            <a:off x="1103293" y="3573125"/>
            <a:ext cx="2921011" cy="2675300"/>
          </a:xfrm>
          <a:prstGeom prst="rect">
            <a:avLst/>
          </a:prstGeom>
          <a:noFill/>
          <a:ln>
            <a:noFill/>
          </a:ln>
        </p:spPr>
      </p:pic>
      <p:pic>
        <p:nvPicPr>
          <p:cNvPr id="1913" name="Google Shape;1913;g1dc02a785bf_0_110"/>
          <p:cNvPicPr preferRelativeResize="0"/>
          <p:nvPr/>
        </p:nvPicPr>
        <p:blipFill>
          <a:blip r:embed="rId4">
            <a:alphaModFix/>
          </a:blip>
          <a:stretch>
            <a:fillRect/>
          </a:stretch>
        </p:blipFill>
        <p:spPr>
          <a:xfrm>
            <a:off x="4336719" y="3573125"/>
            <a:ext cx="2575688" cy="267530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g1dc02a785bf_0_11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a:p>
            <a:pPr marL="0" lvl="0" indent="0" algn="l" rtl="0">
              <a:spcBef>
                <a:spcPts val="0"/>
              </a:spcBef>
              <a:spcAft>
                <a:spcPts val="0"/>
              </a:spcAft>
              <a:buNone/>
            </a:pPr>
            <a:r>
              <a:rPr lang="pt-BR"/>
              <a:t>blur()</a:t>
            </a:r>
            <a:endParaRPr/>
          </a:p>
        </p:txBody>
      </p:sp>
      <p:sp>
        <p:nvSpPr>
          <p:cNvPr id="1919" name="Google Shape;1919;g1dc02a785bf_0_11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é usado para aplicar o efeito de desfoque ao elemento. Se o valor de desfoque não for especificado, o valor 0 será usado como um valor padrão. O parâmetro na propriedade blur() não aceita os valores de porcentagem.</a:t>
            </a:r>
            <a:endParaRPr/>
          </a:p>
        </p:txBody>
      </p:sp>
      <p:pic>
        <p:nvPicPr>
          <p:cNvPr id="1920" name="Google Shape;1920;g1dc02a785bf_0_118"/>
          <p:cNvPicPr preferRelativeResize="0"/>
          <p:nvPr/>
        </p:nvPicPr>
        <p:blipFill>
          <a:blip r:embed="rId3">
            <a:alphaModFix/>
          </a:blip>
          <a:stretch>
            <a:fillRect/>
          </a:stretch>
        </p:blipFill>
        <p:spPr>
          <a:xfrm>
            <a:off x="1103294" y="3688825"/>
            <a:ext cx="2757509" cy="2559600"/>
          </a:xfrm>
          <a:prstGeom prst="rect">
            <a:avLst/>
          </a:prstGeom>
          <a:noFill/>
          <a:ln>
            <a:noFill/>
          </a:ln>
        </p:spPr>
      </p:pic>
      <p:pic>
        <p:nvPicPr>
          <p:cNvPr id="1921" name="Google Shape;1921;g1dc02a785bf_0_118"/>
          <p:cNvPicPr preferRelativeResize="0"/>
          <p:nvPr/>
        </p:nvPicPr>
        <p:blipFill>
          <a:blip r:embed="rId4">
            <a:alphaModFix/>
          </a:blip>
          <a:stretch>
            <a:fillRect/>
          </a:stretch>
        </p:blipFill>
        <p:spPr>
          <a:xfrm>
            <a:off x="4336721" y="3688825"/>
            <a:ext cx="2143507" cy="2559600"/>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g1dc02a785bf_0_12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a:p>
            <a:pPr marL="0" lvl="0" indent="0" algn="l" rtl="0">
              <a:spcBef>
                <a:spcPts val="0"/>
              </a:spcBef>
              <a:spcAft>
                <a:spcPts val="0"/>
              </a:spcAft>
              <a:buNone/>
            </a:pPr>
            <a:r>
              <a:rPr lang="pt-BR"/>
              <a:t>hue-rotate()</a:t>
            </a:r>
            <a:endParaRPr/>
          </a:p>
        </p:txBody>
      </p:sp>
      <p:sp>
        <p:nvSpPr>
          <p:cNvPr id="1927" name="Google Shape;1927;g1dc02a785bf_0_12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É uma propriedade muito usada em animações com CSS, pois quando aplicada com um valor de 360, irá ficar trocando para várias cores com um efeito RGB. Seu valor 0 é o padrão e o máximo é 360.</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OBS: Este efeito só funciona em animações, caso contrário, ele troca de cor apenas 1 vez.</a:t>
            </a:r>
            <a:endParaRPr/>
          </a:p>
        </p:txBody>
      </p:sp>
      <p:pic>
        <p:nvPicPr>
          <p:cNvPr id="1928" name="Google Shape;1928;g1dc02a785bf_0_128"/>
          <p:cNvPicPr preferRelativeResize="0"/>
          <p:nvPr/>
        </p:nvPicPr>
        <p:blipFill>
          <a:blip r:embed="rId3">
            <a:alphaModFix/>
          </a:blip>
          <a:stretch>
            <a:fillRect/>
          </a:stretch>
        </p:blipFill>
        <p:spPr>
          <a:xfrm>
            <a:off x="2452663" y="3233238"/>
            <a:ext cx="6247875" cy="1834875"/>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g1dc02a785bf_0_13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 </a:t>
            </a:r>
            <a:endParaRPr/>
          </a:p>
          <a:p>
            <a:pPr marL="0" lvl="0" indent="0" algn="l" rtl="0">
              <a:spcBef>
                <a:spcPts val="0"/>
              </a:spcBef>
              <a:spcAft>
                <a:spcPts val="0"/>
              </a:spcAft>
              <a:buNone/>
            </a:pPr>
            <a:r>
              <a:rPr lang="pt-BR"/>
              <a:t>contrast()</a:t>
            </a:r>
            <a:endParaRPr/>
          </a:p>
        </p:txBody>
      </p:sp>
      <p:sp>
        <p:nvSpPr>
          <p:cNvPr id="1934" name="Google Shape;1934;g1dc02a785bf_0_13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ajusta o contraste. Seu valor de 0% criará uma imagem completamente preta, enquanto os valores de 100% deixam a imagem inalterada, ou seja, representa a original. São permitidos valores superiores a 100% que proporcionem resultados com menor contraste.</a:t>
            </a:r>
            <a:endParaRPr/>
          </a:p>
        </p:txBody>
      </p:sp>
      <p:pic>
        <p:nvPicPr>
          <p:cNvPr id="1935" name="Google Shape;1935;g1dc02a785bf_0_136"/>
          <p:cNvPicPr preferRelativeResize="0"/>
          <p:nvPr/>
        </p:nvPicPr>
        <p:blipFill>
          <a:blip r:embed="rId3">
            <a:alphaModFix/>
          </a:blip>
          <a:stretch>
            <a:fillRect/>
          </a:stretch>
        </p:blipFill>
        <p:spPr>
          <a:xfrm>
            <a:off x="1103296" y="3821025"/>
            <a:ext cx="2492304" cy="2427400"/>
          </a:xfrm>
          <a:prstGeom prst="rect">
            <a:avLst/>
          </a:prstGeom>
          <a:noFill/>
          <a:ln>
            <a:noFill/>
          </a:ln>
        </p:spPr>
      </p:pic>
      <p:pic>
        <p:nvPicPr>
          <p:cNvPr id="1936" name="Google Shape;1936;g1dc02a785bf_0_136"/>
          <p:cNvPicPr preferRelativeResize="0"/>
          <p:nvPr/>
        </p:nvPicPr>
        <p:blipFill>
          <a:blip r:embed="rId4">
            <a:alphaModFix/>
          </a:blip>
          <a:stretch>
            <a:fillRect/>
          </a:stretch>
        </p:blipFill>
        <p:spPr>
          <a:xfrm>
            <a:off x="3692222" y="3821025"/>
            <a:ext cx="2039016" cy="2427400"/>
          </a:xfrm>
          <a:prstGeom prst="rect">
            <a:avLst/>
          </a:prstGeom>
          <a:noFill/>
          <a:ln>
            <a:noFill/>
          </a:ln>
        </p:spPr>
      </p:pic>
      <p:pic>
        <p:nvPicPr>
          <p:cNvPr id="1937" name="Google Shape;1937;g1dc02a785bf_0_136"/>
          <p:cNvPicPr preferRelativeResize="0"/>
          <p:nvPr/>
        </p:nvPicPr>
        <p:blipFill>
          <a:blip r:embed="rId5">
            <a:alphaModFix/>
          </a:blip>
          <a:stretch>
            <a:fillRect/>
          </a:stretch>
        </p:blipFill>
        <p:spPr>
          <a:xfrm>
            <a:off x="5827871" y="3821025"/>
            <a:ext cx="2228229" cy="2427400"/>
          </a:xfrm>
          <a:prstGeom prst="rect">
            <a:avLst/>
          </a:prstGeom>
          <a:noFill/>
          <a:ln>
            <a:noFill/>
          </a:ln>
        </p:spPr>
      </p:pic>
      <p:pic>
        <p:nvPicPr>
          <p:cNvPr id="1938" name="Google Shape;1938;g1dc02a785bf_0_136"/>
          <p:cNvPicPr preferRelativeResize="0"/>
          <p:nvPr/>
        </p:nvPicPr>
        <p:blipFill>
          <a:blip r:embed="rId6">
            <a:alphaModFix/>
          </a:blip>
          <a:stretch>
            <a:fillRect/>
          </a:stretch>
        </p:blipFill>
        <p:spPr>
          <a:xfrm>
            <a:off x="8152721" y="3821025"/>
            <a:ext cx="2272460" cy="242740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g1dc02a785bf_0_14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a:p>
            <a:pPr marL="0" lvl="0" indent="0" algn="l" rtl="0">
              <a:spcBef>
                <a:spcPts val="0"/>
              </a:spcBef>
              <a:spcAft>
                <a:spcPts val="0"/>
              </a:spcAft>
              <a:buNone/>
            </a:pPr>
            <a:r>
              <a:rPr lang="pt-BR"/>
              <a:t>Opacity()</a:t>
            </a:r>
            <a:endParaRPr/>
          </a:p>
        </p:txBody>
      </p:sp>
      <p:sp>
        <p:nvSpPr>
          <p:cNvPr id="1944" name="Google Shape;1944;g1dc02a785bf_0_14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é usado para aplicar transparência à imagem. Seu valor de 0% indica completamente transparente, enquanto o valor de 100% representa a imagem original, ou seja, totalmente opaca.</a:t>
            </a:r>
            <a:endParaRPr/>
          </a:p>
        </p:txBody>
      </p:sp>
      <p:pic>
        <p:nvPicPr>
          <p:cNvPr id="1945" name="Google Shape;1945;g1dc02a785bf_0_146"/>
          <p:cNvPicPr preferRelativeResize="0"/>
          <p:nvPr/>
        </p:nvPicPr>
        <p:blipFill>
          <a:blip r:embed="rId3">
            <a:alphaModFix/>
          </a:blip>
          <a:stretch>
            <a:fillRect/>
          </a:stretch>
        </p:blipFill>
        <p:spPr>
          <a:xfrm>
            <a:off x="1103293" y="3508900"/>
            <a:ext cx="3020525" cy="2739525"/>
          </a:xfrm>
          <a:prstGeom prst="rect">
            <a:avLst/>
          </a:prstGeom>
          <a:noFill/>
          <a:ln>
            <a:noFill/>
          </a:ln>
        </p:spPr>
      </p:pic>
      <p:pic>
        <p:nvPicPr>
          <p:cNvPr id="1946" name="Google Shape;1946;g1dc02a785bf_0_146"/>
          <p:cNvPicPr preferRelativeResize="0"/>
          <p:nvPr/>
        </p:nvPicPr>
        <p:blipFill>
          <a:blip r:embed="rId4">
            <a:alphaModFix/>
          </a:blip>
          <a:stretch>
            <a:fillRect/>
          </a:stretch>
        </p:blipFill>
        <p:spPr>
          <a:xfrm>
            <a:off x="4430245" y="3508900"/>
            <a:ext cx="2619866" cy="2739525"/>
          </a:xfrm>
          <a:prstGeom prst="rect">
            <a:avLst/>
          </a:prstGeom>
          <a:noFill/>
          <a:ln>
            <a:noFill/>
          </a:ln>
        </p:spPr>
      </p:pic>
      <p:pic>
        <p:nvPicPr>
          <p:cNvPr id="1947" name="Google Shape;1947;g1dc02a785bf_0_146"/>
          <p:cNvPicPr preferRelativeResize="0"/>
          <p:nvPr/>
        </p:nvPicPr>
        <p:blipFill>
          <a:blip r:embed="rId5">
            <a:alphaModFix/>
          </a:blip>
          <a:stretch>
            <a:fillRect/>
          </a:stretch>
        </p:blipFill>
        <p:spPr>
          <a:xfrm>
            <a:off x="7356519" y="3508900"/>
            <a:ext cx="2870678" cy="2739525"/>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g1dc02a785bf_0_15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a:p>
            <a:pPr marL="0" lvl="0" indent="0" algn="l" rtl="0">
              <a:spcBef>
                <a:spcPts val="0"/>
              </a:spcBef>
              <a:spcAft>
                <a:spcPts val="0"/>
              </a:spcAft>
              <a:buNone/>
            </a:pPr>
            <a:r>
              <a:rPr lang="pt-BR"/>
              <a:t>Grayscale()</a:t>
            </a:r>
            <a:endParaRPr/>
          </a:p>
        </p:txBody>
      </p:sp>
      <p:sp>
        <p:nvSpPr>
          <p:cNvPr id="1953" name="Google Shape;1953;g1dc02a785bf_0_15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converte a imagem de entrada em preto e branco. 0% de escala de cinza representa o original, enquanto 100% representa completamente as cores em uma escala de cinza.</a:t>
            </a:r>
            <a:endParaRPr/>
          </a:p>
        </p:txBody>
      </p:sp>
      <p:pic>
        <p:nvPicPr>
          <p:cNvPr id="1954" name="Google Shape;1954;g1dc02a785bf_0_155"/>
          <p:cNvPicPr preferRelativeResize="0"/>
          <p:nvPr/>
        </p:nvPicPr>
        <p:blipFill>
          <a:blip r:embed="rId3">
            <a:alphaModFix/>
          </a:blip>
          <a:stretch>
            <a:fillRect/>
          </a:stretch>
        </p:blipFill>
        <p:spPr>
          <a:xfrm>
            <a:off x="722293" y="3507025"/>
            <a:ext cx="3055540" cy="2741400"/>
          </a:xfrm>
          <a:prstGeom prst="rect">
            <a:avLst/>
          </a:prstGeom>
          <a:noFill/>
          <a:ln>
            <a:noFill/>
          </a:ln>
        </p:spPr>
      </p:pic>
      <p:pic>
        <p:nvPicPr>
          <p:cNvPr id="1955" name="Google Shape;1955;g1dc02a785bf_0_155"/>
          <p:cNvPicPr preferRelativeResize="0"/>
          <p:nvPr/>
        </p:nvPicPr>
        <p:blipFill>
          <a:blip r:embed="rId4">
            <a:alphaModFix/>
          </a:blip>
          <a:stretch>
            <a:fillRect/>
          </a:stretch>
        </p:blipFill>
        <p:spPr>
          <a:xfrm>
            <a:off x="3981150" y="3507025"/>
            <a:ext cx="3566617" cy="2741400"/>
          </a:xfrm>
          <a:prstGeom prst="rect">
            <a:avLst/>
          </a:prstGeom>
          <a:noFill/>
          <a:ln>
            <a:noFill/>
          </a:ln>
        </p:spPr>
      </p:pic>
      <p:pic>
        <p:nvPicPr>
          <p:cNvPr id="1956" name="Google Shape;1956;g1dc02a785bf_0_155"/>
          <p:cNvPicPr preferRelativeResize="0"/>
          <p:nvPr/>
        </p:nvPicPr>
        <p:blipFill>
          <a:blip r:embed="rId5">
            <a:alphaModFix/>
          </a:blip>
          <a:stretch>
            <a:fillRect/>
          </a:stretch>
        </p:blipFill>
        <p:spPr>
          <a:xfrm>
            <a:off x="7751100" y="3507025"/>
            <a:ext cx="3856035" cy="274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Tecnologias utilizadas no Front-End</a:t>
            </a:r>
            <a:endParaRPr/>
          </a:p>
        </p:txBody>
      </p:sp>
      <p:sp>
        <p:nvSpPr>
          <p:cNvPr id="306" name="Google Shape;306;p26"/>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pt-BR"/>
              <a:t>HTML</a:t>
            </a:r>
            <a:endParaRPr/>
          </a:p>
          <a:p>
            <a:pPr marL="342900" lvl="0" indent="-342900" algn="l" rtl="0">
              <a:spcBef>
                <a:spcPts val="1000"/>
              </a:spcBef>
              <a:spcAft>
                <a:spcPts val="0"/>
              </a:spcAft>
              <a:buSzPts val="1600"/>
              <a:buChar char="►"/>
            </a:pPr>
            <a:r>
              <a:rPr lang="pt-BR"/>
              <a:t>CSS</a:t>
            </a:r>
            <a:endParaRPr/>
          </a:p>
          <a:p>
            <a:pPr marL="342900" lvl="0" indent="-342900" algn="l" rtl="0">
              <a:spcBef>
                <a:spcPts val="1000"/>
              </a:spcBef>
              <a:spcAft>
                <a:spcPts val="0"/>
              </a:spcAft>
              <a:buSzPts val="1600"/>
              <a:buChar char="►"/>
            </a:pPr>
            <a:r>
              <a:rPr lang="pt-BR"/>
              <a:t>JAVASCRIPT</a:t>
            </a:r>
            <a:endParaRPr/>
          </a:p>
          <a:p>
            <a:pPr marL="342900" lvl="0" indent="-342900" algn="l" rtl="0">
              <a:spcBef>
                <a:spcPts val="1000"/>
              </a:spcBef>
              <a:spcAft>
                <a:spcPts val="0"/>
              </a:spcAft>
              <a:buSzPts val="1600"/>
              <a:buChar char="►"/>
            </a:pPr>
            <a:r>
              <a:rPr lang="pt-BR"/>
              <a:t>BOOTSTRAP</a:t>
            </a:r>
            <a:endParaRPr/>
          </a:p>
          <a:p>
            <a:pPr marL="0" lvl="0" indent="0" algn="l" rtl="0">
              <a:spcBef>
                <a:spcPts val="1000"/>
              </a:spcBef>
              <a:spcAft>
                <a:spcPts val="0"/>
              </a:spcAft>
              <a:buSzPts val="1600"/>
              <a:buNone/>
            </a:pPr>
            <a:endParaRPr/>
          </a:p>
          <a:p>
            <a:pPr marL="0" lvl="0" indent="0" algn="l" rtl="0">
              <a:spcBef>
                <a:spcPts val="1000"/>
              </a:spcBef>
              <a:spcAft>
                <a:spcPts val="0"/>
              </a:spcAft>
              <a:buSzPts val="1920"/>
              <a:buNone/>
            </a:pPr>
            <a:endParaRPr sz="2400" u="sng"/>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g1dc02a785bf_0_16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filter</a:t>
            </a:r>
            <a:r>
              <a:rPr lang="pt-BR"/>
              <a:t>:</a:t>
            </a:r>
            <a:endParaRPr/>
          </a:p>
          <a:p>
            <a:pPr marL="0" lvl="0" indent="0" algn="l" rtl="0">
              <a:spcBef>
                <a:spcPts val="0"/>
              </a:spcBef>
              <a:spcAft>
                <a:spcPts val="0"/>
              </a:spcAft>
              <a:buNone/>
            </a:pPr>
            <a:r>
              <a:rPr lang="pt-BR"/>
              <a:t>sepia()</a:t>
            </a:r>
            <a:endParaRPr/>
          </a:p>
        </p:txBody>
      </p:sp>
      <p:sp>
        <p:nvSpPr>
          <p:cNvPr id="1962" name="Google Shape;1962;g1dc02a785bf_0_16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é usado para transformar a imagem em uma imagem sépia (com um tom mais antigo). O valor de 0% representa a imagem original, enquanto o valor de 100% indica a sépia completa.</a:t>
            </a:r>
            <a:endParaRPr/>
          </a:p>
        </p:txBody>
      </p:sp>
      <p:pic>
        <p:nvPicPr>
          <p:cNvPr id="1963" name="Google Shape;1963;g1dc02a785bf_0_165"/>
          <p:cNvPicPr preferRelativeResize="0"/>
          <p:nvPr/>
        </p:nvPicPr>
        <p:blipFill>
          <a:blip r:embed="rId3">
            <a:alphaModFix/>
          </a:blip>
          <a:stretch>
            <a:fillRect/>
          </a:stretch>
        </p:blipFill>
        <p:spPr>
          <a:xfrm>
            <a:off x="1103295" y="3672300"/>
            <a:ext cx="2438364" cy="2576125"/>
          </a:xfrm>
          <a:prstGeom prst="rect">
            <a:avLst/>
          </a:prstGeom>
          <a:noFill/>
          <a:ln>
            <a:noFill/>
          </a:ln>
        </p:spPr>
      </p:pic>
      <p:pic>
        <p:nvPicPr>
          <p:cNvPr id="1964" name="Google Shape;1964;g1dc02a785bf_0_165"/>
          <p:cNvPicPr preferRelativeResize="0"/>
          <p:nvPr/>
        </p:nvPicPr>
        <p:blipFill>
          <a:blip r:embed="rId4">
            <a:alphaModFix/>
          </a:blip>
          <a:stretch>
            <a:fillRect/>
          </a:stretch>
        </p:blipFill>
        <p:spPr>
          <a:xfrm>
            <a:off x="3824420" y="3672300"/>
            <a:ext cx="2548573" cy="25761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g1dc154a4751_0_8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Ícones no CSS</a:t>
            </a:r>
            <a:endParaRPr/>
          </a:p>
        </p:txBody>
      </p:sp>
      <p:sp>
        <p:nvSpPr>
          <p:cNvPr id="1970" name="Google Shape;1970;g1dc154a4751_0_8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Ícones são figuras usadas para melhorar o entendimento com diversas representações no qual todos estão acostumados, como o  lápis para editar, a lata de lixo para deletar, o X para fechar, dentre outros.</a:t>
            </a:r>
            <a:endParaRPr/>
          </a:p>
          <a:p>
            <a:pPr marL="0" lvl="0" indent="0" algn="l" rtl="0">
              <a:spcBef>
                <a:spcPts val="1000"/>
              </a:spcBef>
              <a:spcAft>
                <a:spcPts val="0"/>
              </a:spcAft>
              <a:buNone/>
            </a:pPr>
            <a:r>
              <a:rPr lang="pt-BR"/>
              <a:t>Existem algumas das bibliotecas de ícones, como ícones do Bootstrap, ícones do Font Awesome e ícones do Google que podem ser usados no CSS facilmente. Não há necessidade de instalar ou baixar as bibliotecas mencionadas acima</a:t>
            </a:r>
            <a:endParaRPr/>
          </a:p>
          <a:p>
            <a:pPr marL="0" lvl="0" indent="0" algn="l" rtl="0">
              <a:spcBef>
                <a:spcPts val="1000"/>
              </a:spcBef>
              <a:spcAft>
                <a:spcPts val="0"/>
              </a:spcAft>
              <a:buNone/>
            </a:pPr>
            <a:r>
              <a:rPr lang="pt-BR"/>
              <a:t>Para importar um link do font-awesome, você precisa digitar o seguinte código dentro do seu &lt;head&gt;&lt;/head&gt;: </a:t>
            </a:r>
            <a:endParaRPr/>
          </a:p>
        </p:txBody>
      </p:sp>
      <p:pic>
        <p:nvPicPr>
          <p:cNvPr id="1971" name="Google Shape;1971;g1dc154a4751_0_84"/>
          <p:cNvPicPr preferRelativeResize="0"/>
          <p:nvPr/>
        </p:nvPicPr>
        <p:blipFill>
          <a:blip r:embed="rId3">
            <a:alphaModFix/>
          </a:blip>
          <a:stretch>
            <a:fillRect/>
          </a:stretch>
        </p:blipFill>
        <p:spPr>
          <a:xfrm>
            <a:off x="1103300" y="5277100"/>
            <a:ext cx="8946600" cy="409950"/>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g1dc154a4751_0_9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Vídeo para aprender a usar os ícones</a:t>
            </a:r>
            <a:endParaRPr/>
          </a:p>
        </p:txBody>
      </p:sp>
      <p:sp>
        <p:nvSpPr>
          <p:cNvPr id="1977" name="Google Shape;1977;g1dc154a4751_0_9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CSS - Como usar ícones da biblioteca font awesome:</a:t>
            </a:r>
            <a:endParaRPr/>
          </a:p>
          <a:p>
            <a:pPr marL="0" lvl="0" indent="0" algn="l" rtl="0">
              <a:spcBef>
                <a:spcPts val="1000"/>
              </a:spcBef>
              <a:spcAft>
                <a:spcPts val="0"/>
              </a:spcAft>
              <a:buNone/>
            </a:pPr>
            <a:r>
              <a:rPr lang="pt-BR" u="sng">
                <a:solidFill>
                  <a:schemeClr val="hlink"/>
                </a:solidFill>
                <a:hlinkClick r:id="rId3"/>
              </a:rPr>
              <a:t>https://www.youtube.com/watch?v=9jxojhAxTfQ</a:t>
            </a:r>
            <a:endParaRPr/>
          </a:p>
          <a:p>
            <a:pPr marL="0" lvl="0" indent="0" algn="l" rtl="0">
              <a:spcBef>
                <a:spcPts val="1000"/>
              </a:spcBef>
              <a:spcAft>
                <a:spcPts val="0"/>
              </a:spcAft>
              <a:buNone/>
            </a:pPr>
            <a:r>
              <a:rPr lang="pt-BR"/>
              <a:t>How To Add Icons on HTML Website | Add Font Awesome Icons on website</a:t>
            </a:r>
            <a:endParaRPr/>
          </a:p>
          <a:p>
            <a:pPr marL="0" lvl="0" indent="0" algn="l" rtl="0">
              <a:spcBef>
                <a:spcPts val="1000"/>
              </a:spcBef>
              <a:spcAft>
                <a:spcPts val="0"/>
              </a:spcAft>
              <a:buNone/>
            </a:pPr>
            <a:r>
              <a:rPr lang="pt-BR" u="sng">
                <a:solidFill>
                  <a:schemeClr val="hlink"/>
                </a:solidFill>
                <a:hlinkClick r:id="rId4"/>
              </a:rPr>
              <a:t>https://www.youtube.com/watch?v=BATVa4vGZto</a:t>
            </a:r>
            <a:endParaRPr/>
          </a:p>
          <a:p>
            <a:pPr marL="0" lvl="0" indent="0" algn="l" rtl="0">
              <a:spcBef>
                <a:spcPts val="1000"/>
              </a:spcBef>
              <a:spcAft>
                <a:spcPts val="0"/>
              </a:spcAft>
              <a:buNone/>
            </a:pPr>
            <a:r>
              <a:rPr lang="pt-BR"/>
              <a:t>Bootstrap Icons - O que é e como utilizar</a:t>
            </a:r>
            <a:endParaRPr/>
          </a:p>
          <a:p>
            <a:pPr marL="0" lvl="0" indent="0" algn="l" rtl="0">
              <a:spcBef>
                <a:spcPts val="1000"/>
              </a:spcBef>
              <a:spcAft>
                <a:spcPts val="0"/>
              </a:spcAft>
              <a:buNone/>
            </a:pPr>
            <a:r>
              <a:rPr lang="pt-BR" u="sng">
                <a:solidFill>
                  <a:schemeClr val="hlink"/>
                </a:solidFill>
                <a:hlinkClick r:id="rId5"/>
              </a:rPr>
              <a:t>https://www.youtube.com/watch?v=OJ28PXJIQVM</a:t>
            </a:r>
            <a:endParaRPr/>
          </a:p>
          <a:p>
            <a:pPr marL="0" lvl="0" indent="0" algn="l" rtl="0">
              <a:spcBef>
                <a:spcPts val="1000"/>
              </a:spcBef>
              <a:spcAft>
                <a:spcPts val="0"/>
              </a:spcAft>
              <a:buNone/>
            </a:pPr>
            <a:r>
              <a:rPr lang="pt-BR"/>
              <a:t>Ícones no Bootstrap - Icons</a:t>
            </a:r>
            <a:endParaRPr/>
          </a:p>
          <a:p>
            <a:pPr marL="0" lvl="0" indent="0" algn="l" rtl="0">
              <a:spcBef>
                <a:spcPts val="1000"/>
              </a:spcBef>
              <a:spcAft>
                <a:spcPts val="0"/>
              </a:spcAft>
              <a:buNone/>
            </a:pPr>
            <a:r>
              <a:rPr lang="pt-BR" u="sng">
                <a:solidFill>
                  <a:schemeClr val="hlink"/>
                </a:solidFill>
                <a:hlinkClick r:id="rId6"/>
              </a:rPr>
              <a:t>https://www.youtube.com/watch?v=tGRNj8iybNo</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g1dc483444ce_0_6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word-break</a:t>
            </a:r>
            <a:r>
              <a:rPr lang="pt-BR"/>
              <a:t>:</a:t>
            </a:r>
            <a:endParaRPr/>
          </a:p>
        </p:txBody>
      </p:sp>
      <p:sp>
        <p:nvSpPr>
          <p:cNvPr id="1983" name="Google Shape;1983;g1dc483444ce_0_6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especifica como as palavras devem ser quebradas no final da linha. Os valores que ele pode receber são: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normal = valor padrão.</a:t>
            </a:r>
            <a:endParaRPr/>
          </a:p>
          <a:p>
            <a:pPr marL="457200" lvl="0" indent="-320040" algn="l" rtl="0">
              <a:spcBef>
                <a:spcPts val="0"/>
              </a:spcBef>
              <a:spcAft>
                <a:spcPts val="0"/>
              </a:spcAft>
              <a:buSzPts val="1440"/>
              <a:buChar char="►"/>
            </a:pPr>
            <a:r>
              <a:rPr lang="pt-BR"/>
              <a:t>keep-all = ele quebra palavras inteiras no estilo padrão.</a:t>
            </a:r>
            <a:endParaRPr/>
          </a:p>
          <a:p>
            <a:pPr marL="457200" lvl="0" indent="-320040" algn="l" rtl="0">
              <a:spcBef>
                <a:spcPts val="0"/>
              </a:spcBef>
              <a:spcAft>
                <a:spcPts val="0"/>
              </a:spcAft>
              <a:buSzPts val="1440"/>
              <a:buChar char="►"/>
            </a:pPr>
            <a:r>
              <a:rPr lang="pt-BR"/>
              <a:t>break-all = ele quebra palavras até nos caracteres.</a:t>
            </a:r>
            <a:endParaRPr/>
          </a:p>
        </p:txBody>
      </p:sp>
      <p:pic>
        <p:nvPicPr>
          <p:cNvPr id="1984" name="Google Shape;1984;g1dc483444ce_0_69"/>
          <p:cNvPicPr preferRelativeResize="0"/>
          <p:nvPr/>
        </p:nvPicPr>
        <p:blipFill>
          <a:blip r:embed="rId3">
            <a:alphaModFix/>
          </a:blip>
          <a:stretch>
            <a:fillRect/>
          </a:stretch>
        </p:blipFill>
        <p:spPr>
          <a:xfrm>
            <a:off x="1643288" y="2909173"/>
            <a:ext cx="7410325" cy="707825"/>
          </a:xfrm>
          <a:prstGeom prst="rect">
            <a:avLst/>
          </a:prstGeom>
          <a:noFill/>
          <a:ln>
            <a:noFill/>
          </a:ln>
        </p:spPr>
      </p:pic>
      <p:pic>
        <p:nvPicPr>
          <p:cNvPr id="1985" name="Google Shape;1985;g1dc483444ce_0_69"/>
          <p:cNvPicPr preferRelativeResize="0"/>
          <p:nvPr/>
        </p:nvPicPr>
        <p:blipFill>
          <a:blip r:embed="rId4">
            <a:alphaModFix/>
          </a:blip>
          <a:stretch>
            <a:fillRect/>
          </a:stretch>
        </p:blipFill>
        <p:spPr>
          <a:xfrm>
            <a:off x="9631525" y="2828229"/>
            <a:ext cx="2372225" cy="1824022"/>
          </a:xfrm>
          <a:prstGeom prst="rect">
            <a:avLst/>
          </a:prstGeom>
          <a:noFill/>
          <a:ln>
            <a:noFill/>
          </a:ln>
        </p:spPr>
      </p:pic>
      <p:pic>
        <p:nvPicPr>
          <p:cNvPr id="1986" name="Google Shape;1986;g1dc483444ce_0_69"/>
          <p:cNvPicPr preferRelativeResize="0"/>
          <p:nvPr/>
        </p:nvPicPr>
        <p:blipFill>
          <a:blip r:embed="rId5">
            <a:alphaModFix/>
          </a:blip>
          <a:stretch>
            <a:fillRect/>
          </a:stretch>
        </p:blipFill>
        <p:spPr>
          <a:xfrm>
            <a:off x="9631518" y="4791201"/>
            <a:ext cx="2372232" cy="1743075"/>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g1dc57526fe8_0_6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word-spacing</a:t>
            </a:r>
            <a:r>
              <a:rPr lang="pt-BR"/>
              <a:t>:</a:t>
            </a:r>
            <a:endParaRPr/>
          </a:p>
          <a:p>
            <a:pPr marL="0" lvl="0" indent="0" algn="l" rtl="0">
              <a:spcBef>
                <a:spcPts val="0"/>
              </a:spcBef>
              <a:spcAft>
                <a:spcPts val="0"/>
              </a:spcAft>
              <a:buNone/>
            </a:pPr>
            <a:endParaRPr/>
          </a:p>
        </p:txBody>
      </p:sp>
      <p:sp>
        <p:nvSpPr>
          <p:cNvPr id="1992" name="Google Shape;1992;g1dc57526fe8_0_6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Como o próprio nome sugere, esta propriedade permite definir o espaçamento entre palavras, assim como propriedades anteriores do gênero, ela recebe unidades de medidas como valores. Podendo receber tanto valores negativos quanto positivos.</a:t>
            </a:r>
            <a:endParaRPr/>
          </a:p>
        </p:txBody>
      </p:sp>
      <p:pic>
        <p:nvPicPr>
          <p:cNvPr id="1993" name="Google Shape;1993;g1dc57526fe8_0_66"/>
          <p:cNvPicPr preferRelativeResize="0"/>
          <p:nvPr/>
        </p:nvPicPr>
        <p:blipFill>
          <a:blip r:embed="rId3">
            <a:alphaModFix/>
          </a:blip>
          <a:stretch>
            <a:fillRect/>
          </a:stretch>
        </p:blipFill>
        <p:spPr>
          <a:xfrm>
            <a:off x="2604975" y="3616050"/>
            <a:ext cx="5486950" cy="106925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g1dc3835916e_0_3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letter-spacing</a:t>
            </a:r>
            <a:r>
              <a:rPr lang="pt-BR"/>
              <a:t>:</a:t>
            </a:r>
            <a:endParaRPr/>
          </a:p>
        </p:txBody>
      </p:sp>
      <p:sp>
        <p:nvSpPr>
          <p:cNvPr id="1999" name="Google Shape;1999;g1dc3835916e_0_3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serve para controlar o espaçamento de cada letra dentro do texto selecionado, controlando o espaço que cada caractere tem um do outro.</a:t>
            </a:r>
            <a:endParaRPr/>
          </a:p>
          <a:p>
            <a:pPr marL="0" lvl="0" indent="0" algn="l" rtl="0">
              <a:spcBef>
                <a:spcPts val="1000"/>
              </a:spcBef>
              <a:spcAft>
                <a:spcPts val="0"/>
              </a:spcAft>
              <a:buNone/>
            </a:pPr>
            <a:r>
              <a:rPr lang="pt-BR"/>
              <a:t>Ele recebe como valor diversas unidades de medida (como px, em, %, etc).</a:t>
            </a:r>
            <a:endParaRPr/>
          </a:p>
          <a:p>
            <a:pPr marL="0" lvl="0" indent="0" algn="l" rtl="0">
              <a:spcBef>
                <a:spcPts val="1000"/>
              </a:spcBef>
              <a:spcAft>
                <a:spcPts val="0"/>
              </a:spcAft>
              <a:buNone/>
            </a:pPr>
            <a:endParaRPr/>
          </a:p>
        </p:txBody>
      </p:sp>
      <p:pic>
        <p:nvPicPr>
          <p:cNvPr id="2000" name="Google Shape;2000;g1dc3835916e_0_33"/>
          <p:cNvPicPr preferRelativeResize="0"/>
          <p:nvPr/>
        </p:nvPicPr>
        <p:blipFill>
          <a:blip r:embed="rId3">
            <a:alphaModFix/>
          </a:blip>
          <a:stretch>
            <a:fillRect/>
          </a:stretch>
        </p:blipFill>
        <p:spPr>
          <a:xfrm>
            <a:off x="1103300" y="4081750"/>
            <a:ext cx="8946601" cy="2091413"/>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g1dc483444ce_0_8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writing-mode</a:t>
            </a:r>
            <a:endParaRPr b="1"/>
          </a:p>
        </p:txBody>
      </p:sp>
      <p:sp>
        <p:nvSpPr>
          <p:cNvPr id="2006" name="Google Shape;2006;g1dc483444ce_0_8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especifica se o texto será escrito na direção horizontal ou vertical. Se a direção de escrita for vertical, então ela pode ser da esquerda para a direita (vertical-lr) ou da direita para a esquerda (vertical-rl).</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horizontal-tb = É o valor padrão.</a:t>
            </a:r>
            <a:endParaRPr/>
          </a:p>
          <a:p>
            <a:pPr marL="457200" lvl="0" indent="-320040" algn="l" rtl="0">
              <a:spcBef>
                <a:spcPts val="0"/>
              </a:spcBef>
              <a:spcAft>
                <a:spcPts val="0"/>
              </a:spcAft>
              <a:buSzPts val="1440"/>
              <a:buChar char="►"/>
            </a:pPr>
            <a:r>
              <a:rPr lang="pt-BR"/>
              <a:t>vertical-lr = o texto será escrito na vertical começando pelo lado esquerdo.</a:t>
            </a:r>
            <a:endParaRPr/>
          </a:p>
          <a:p>
            <a:pPr marL="457200" lvl="0" indent="-320040" algn="l" rtl="0">
              <a:spcBef>
                <a:spcPts val="0"/>
              </a:spcBef>
              <a:spcAft>
                <a:spcPts val="0"/>
              </a:spcAft>
              <a:buSzPts val="1440"/>
              <a:buChar char="►"/>
            </a:pPr>
            <a:r>
              <a:rPr lang="pt-BR"/>
              <a:t>vertical-rl = o texto será escrito na vertical começando pelo lado direito.</a:t>
            </a:r>
            <a:endParaRPr/>
          </a:p>
        </p:txBody>
      </p:sp>
      <p:pic>
        <p:nvPicPr>
          <p:cNvPr id="2007" name="Google Shape;2007;g1dc483444ce_0_85"/>
          <p:cNvPicPr preferRelativeResize="0"/>
          <p:nvPr/>
        </p:nvPicPr>
        <p:blipFill>
          <a:blip r:embed="rId3">
            <a:alphaModFix/>
          </a:blip>
          <a:stretch>
            <a:fillRect/>
          </a:stretch>
        </p:blipFill>
        <p:spPr>
          <a:xfrm>
            <a:off x="1103300" y="3290910"/>
            <a:ext cx="8946600" cy="661866"/>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g1dc79f6d70b_0_9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writing-mode</a:t>
            </a:r>
            <a:r>
              <a:rPr lang="pt-BR"/>
              <a:t>:</a:t>
            </a:r>
            <a:endParaRPr/>
          </a:p>
          <a:p>
            <a:pPr marL="0" lvl="0" indent="0" algn="l" rtl="0">
              <a:spcBef>
                <a:spcPts val="0"/>
              </a:spcBef>
              <a:spcAft>
                <a:spcPts val="0"/>
              </a:spcAft>
              <a:buNone/>
            </a:pPr>
            <a:r>
              <a:rPr lang="pt-BR"/>
              <a:t>writing-mode: vertical-lr;</a:t>
            </a:r>
            <a:endParaRPr/>
          </a:p>
        </p:txBody>
      </p:sp>
      <p:sp>
        <p:nvSpPr>
          <p:cNvPr id="2013" name="Google Shape;2013;g1dc79f6d70b_0_9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valor ‘vertical-lr’ permite que ele escreva o texto na vertical, começando da esquerda e terminando na direita, repare que a primeira linha do texto SEMPRE irá começar na esquerda e a última terminará na direita.  por exemplo:</a:t>
            </a:r>
            <a:endParaRPr/>
          </a:p>
        </p:txBody>
      </p:sp>
      <p:pic>
        <p:nvPicPr>
          <p:cNvPr id="2014" name="Google Shape;2014;g1dc79f6d70b_0_94"/>
          <p:cNvPicPr preferRelativeResize="0"/>
          <p:nvPr/>
        </p:nvPicPr>
        <p:blipFill>
          <a:blip r:embed="rId3">
            <a:alphaModFix/>
          </a:blip>
          <a:stretch>
            <a:fillRect/>
          </a:stretch>
        </p:blipFill>
        <p:spPr>
          <a:xfrm>
            <a:off x="6358066" y="3097780"/>
            <a:ext cx="3209325" cy="3544925"/>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g1dc79f6d70b_0_10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writing-mode</a:t>
            </a:r>
            <a:r>
              <a:rPr lang="pt-BR"/>
              <a:t>:</a:t>
            </a:r>
            <a:endParaRPr/>
          </a:p>
          <a:p>
            <a:pPr marL="0" lvl="0" indent="0" algn="l" rtl="0">
              <a:spcBef>
                <a:spcPts val="0"/>
              </a:spcBef>
              <a:spcAft>
                <a:spcPts val="0"/>
              </a:spcAft>
              <a:buNone/>
            </a:pPr>
            <a:r>
              <a:rPr lang="pt-BR"/>
              <a:t>writing-mode: vertical-rl;</a:t>
            </a:r>
            <a:endParaRPr/>
          </a:p>
        </p:txBody>
      </p:sp>
      <p:sp>
        <p:nvSpPr>
          <p:cNvPr id="2020" name="Google Shape;2020;g1dc79f6d70b_0_10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Já o valor ‘vertical-rl’permite que o texto seja escrito na vertical e comece na direita, acabando na esquerda, repare que a primeira linha do texto SEMPRE irá ficar na direita, enquanto a última ficará na esquerda.</a:t>
            </a:r>
            <a:endParaRPr/>
          </a:p>
        </p:txBody>
      </p:sp>
      <p:pic>
        <p:nvPicPr>
          <p:cNvPr id="2021" name="Google Shape;2021;g1dc79f6d70b_0_100"/>
          <p:cNvPicPr preferRelativeResize="0"/>
          <p:nvPr/>
        </p:nvPicPr>
        <p:blipFill>
          <a:blip r:embed="rId3">
            <a:alphaModFix/>
          </a:blip>
          <a:stretch>
            <a:fillRect/>
          </a:stretch>
        </p:blipFill>
        <p:spPr>
          <a:xfrm>
            <a:off x="4429793" y="3177829"/>
            <a:ext cx="2967900" cy="314300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g1dc79f6d70b_0_11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text-orientation</a:t>
            </a:r>
            <a:r>
              <a:rPr lang="pt-BR"/>
              <a:t>:</a:t>
            </a:r>
            <a:endParaRPr/>
          </a:p>
        </p:txBody>
      </p:sp>
      <p:sp>
        <p:nvSpPr>
          <p:cNvPr id="2027" name="Google Shape;2027;g1dc79f6d70b_0_11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É uma propriedade que permite mudar a orientação dos caracteres, por exemplo nos textos japoneses e chineses, onde escreviam de cima para baixo. Esta propriedade depende da writing-mode, pois ela só funciona caso o texto esteja na vertical.</a:t>
            </a:r>
            <a:endParaRPr/>
          </a:p>
          <a:p>
            <a:pPr marL="0" lvl="0" indent="0" algn="l" rtl="0">
              <a:spcBef>
                <a:spcPts val="1000"/>
              </a:spcBef>
              <a:spcAft>
                <a:spcPts val="0"/>
              </a:spcAft>
              <a:buNone/>
            </a:pPr>
            <a:r>
              <a:rPr lang="pt-BR"/>
              <a:t>Ela pode receber 5 valores, sendo eles:</a:t>
            </a:r>
            <a:endParaRPr/>
          </a:p>
          <a:p>
            <a:pPr marL="457200" lvl="0" indent="-320040" algn="l" rtl="0">
              <a:spcBef>
                <a:spcPts val="1000"/>
              </a:spcBef>
              <a:spcAft>
                <a:spcPts val="0"/>
              </a:spcAft>
              <a:buSzPts val="1440"/>
              <a:buChar char="►"/>
            </a:pPr>
            <a:r>
              <a:rPr lang="pt-BR"/>
              <a:t>mixed</a:t>
            </a:r>
            <a:endParaRPr/>
          </a:p>
          <a:p>
            <a:pPr marL="457200" lvl="0" indent="-320040" algn="l" rtl="0">
              <a:spcBef>
                <a:spcPts val="0"/>
              </a:spcBef>
              <a:spcAft>
                <a:spcPts val="0"/>
              </a:spcAft>
              <a:buSzPts val="1440"/>
              <a:buChar char="►"/>
            </a:pPr>
            <a:r>
              <a:rPr lang="pt-BR"/>
              <a:t>sideways</a:t>
            </a:r>
            <a:endParaRPr/>
          </a:p>
          <a:p>
            <a:pPr marL="457200" lvl="0" indent="-320040" algn="l" rtl="0">
              <a:spcBef>
                <a:spcPts val="0"/>
              </a:spcBef>
              <a:spcAft>
                <a:spcPts val="0"/>
              </a:spcAft>
              <a:buSzPts val="1440"/>
              <a:buChar char="►"/>
            </a:pPr>
            <a:r>
              <a:rPr lang="pt-BR"/>
              <a:t>upright</a:t>
            </a:r>
            <a:endParaRPr/>
          </a:p>
          <a:p>
            <a:pPr marL="457200" lvl="0" indent="-320040" algn="l" rtl="0">
              <a:spcBef>
                <a:spcPts val="0"/>
              </a:spcBef>
              <a:spcAft>
                <a:spcPts val="0"/>
              </a:spcAft>
              <a:buSzPts val="1440"/>
              <a:buChar char="►"/>
            </a:pPr>
            <a:r>
              <a:rPr lang="pt-BR"/>
              <a:t>sideways-right</a:t>
            </a:r>
            <a:endParaRPr/>
          </a:p>
          <a:p>
            <a:pPr marL="457200" lvl="0" indent="-320040" algn="l" rtl="0">
              <a:spcBef>
                <a:spcPts val="0"/>
              </a:spcBef>
              <a:spcAft>
                <a:spcPts val="0"/>
              </a:spcAft>
              <a:buSzPts val="1440"/>
              <a:buChar char="►"/>
            </a:pPr>
            <a:r>
              <a:rPr lang="pt-BR"/>
              <a:t>use-gylph-orientation</a:t>
            </a:r>
            <a:endParaRPr/>
          </a:p>
        </p:txBody>
      </p:sp>
      <p:pic>
        <p:nvPicPr>
          <p:cNvPr id="2028" name="Google Shape;2028;g1dc79f6d70b_0_112"/>
          <p:cNvPicPr preferRelativeResize="0"/>
          <p:nvPr/>
        </p:nvPicPr>
        <p:blipFill>
          <a:blip r:embed="rId3">
            <a:alphaModFix/>
          </a:blip>
          <a:stretch>
            <a:fillRect/>
          </a:stretch>
        </p:blipFill>
        <p:spPr>
          <a:xfrm>
            <a:off x="1103300" y="5523430"/>
            <a:ext cx="8946600" cy="5361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Trilha de Estudos Front-End</a:t>
            </a:r>
            <a:endParaRPr/>
          </a:p>
        </p:txBody>
      </p:sp>
      <p:sp>
        <p:nvSpPr>
          <p:cNvPr id="312" name="Google Shape;312;p27"/>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pt-BR" u="sng">
                <a:solidFill>
                  <a:schemeClr val="hlink"/>
                </a:solidFill>
                <a:hlinkClick r:id="rId3"/>
              </a:rPr>
              <a:t>Front-end | Tech Guide: guias do Profissional em T</a:t>
            </a:r>
            <a:endParaRPr/>
          </a:p>
          <a:p>
            <a:pPr marL="342900" lvl="0" indent="-342900" algn="l" rtl="0">
              <a:spcBef>
                <a:spcPts val="1000"/>
              </a:spcBef>
              <a:spcAft>
                <a:spcPts val="0"/>
              </a:spcAft>
              <a:buSzPts val="1600"/>
              <a:buChar char="►"/>
            </a:pPr>
            <a:r>
              <a:rPr lang="pt-BR" u="sng">
                <a:solidFill>
                  <a:schemeClr val="hlink"/>
                </a:solidFill>
                <a:hlinkClick r:id="rId4"/>
              </a:rPr>
              <a:t>https://www.youtube.com/watch?v=ZY3-MFxVdEw</a:t>
            </a:r>
            <a:endParaRPr/>
          </a:p>
          <a:p>
            <a:pPr marL="342900" lvl="0" indent="-342900" algn="l" rtl="0">
              <a:spcBef>
                <a:spcPts val="1000"/>
              </a:spcBef>
              <a:spcAft>
                <a:spcPts val="0"/>
              </a:spcAft>
              <a:buSzPts val="1600"/>
              <a:buChar char="►"/>
            </a:pPr>
            <a:r>
              <a:rPr lang="pt-BR" u="sng">
                <a:solidFill>
                  <a:schemeClr val="hlink"/>
                </a:solidFill>
                <a:hlinkClick r:id="rId5"/>
              </a:rPr>
              <a:t>https://open.spotify.com/episode/6ivjZmgBozO0rtF2I2tH7K</a:t>
            </a:r>
            <a:endParaRPr/>
          </a:p>
          <a:p>
            <a:pPr marL="0" lvl="0" indent="0" algn="l" rtl="0">
              <a:spcBef>
                <a:spcPts val="1000"/>
              </a:spcBef>
              <a:spcAft>
                <a:spcPts val="0"/>
              </a:spcAft>
              <a:buSzPts val="1920"/>
              <a:buNone/>
            </a:pPr>
            <a:endParaRPr sz="2400" u="sng"/>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g1dc79f6d70b_0_11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text-orientation</a:t>
            </a:r>
            <a:r>
              <a:rPr lang="pt-BR"/>
              <a:t>:</a:t>
            </a:r>
            <a:endParaRPr/>
          </a:p>
          <a:p>
            <a:pPr marL="0" lvl="0" indent="0" algn="l" rtl="0">
              <a:spcBef>
                <a:spcPts val="0"/>
              </a:spcBef>
              <a:spcAft>
                <a:spcPts val="0"/>
              </a:spcAft>
              <a:buNone/>
            </a:pPr>
            <a:r>
              <a:rPr lang="pt-BR"/>
              <a:t>Valores</a:t>
            </a:r>
            <a:endParaRPr/>
          </a:p>
        </p:txBody>
      </p:sp>
      <p:sp>
        <p:nvSpPr>
          <p:cNvPr id="2034" name="Google Shape;2034;g1dc79f6d70b_0_11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035" name="Google Shape;2035;g1dc79f6d70b_0_118"/>
          <p:cNvPicPr preferRelativeResize="0"/>
          <p:nvPr/>
        </p:nvPicPr>
        <p:blipFill>
          <a:blip r:embed="rId3">
            <a:alphaModFix/>
          </a:blip>
          <a:stretch>
            <a:fillRect/>
          </a:stretch>
        </p:blipFill>
        <p:spPr>
          <a:xfrm>
            <a:off x="1103300" y="2052928"/>
            <a:ext cx="8946600" cy="4080697"/>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g1dc3835916e_0_7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Pseudoclasse </a:t>
            </a:r>
            <a:r>
              <a:rPr lang="pt-BR" b="1"/>
              <a:t>:root</a:t>
            </a:r>
            <a:endParaRPr b="1"/>
          </a:p>
        </p:txBody>
      </p:sp>
      <p:sp>
        <p:nvSpPr>
          <p:cNvPr id="2041" name="Google Shape;2041;g1dc3835916e_0_7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pseudoclasse é usada para selecionar o elemento raiz do documento, que no caso é o HTML. </a:t>
            </a:r>
            <a:endParaRPr/>
          </a:p>
          <a:p>
            <a:pPr marL="0" lvl="0" indent="0" algn="l" rtl="0">
              <a:spcBef>
                <a:spcPts val="1000"/>
              </a:spcBef>
              <a:spcAft>
                <a:spcPts val="0"/>
              </a:spcAft>
              <a:buNone/>
            </a:pPr>
            <a:r>
              <a:rPr lang="pt-BR"/>
              <a:t>A vantagem de usar ele ao invés do própria HTML, é que ele ganha na disputa de seleção. Por ser uma pseudoclasse ele possui o valor:</a:t>
            </a:r>
            <a:endParaRPr/>
          </a:p>
          <a:p>
            <a:pPr marL="457200" lvl="0" indent="-320040" algn="l" rtl="0">
              <a:spcBef>
                <a:spcPts val="1000"/>
              </a:spcBef>
              <a:spcAft>
                <a:spcPts val="0"/>
              </a:spcAft>
              <a:buSzPts val="1440"/>
              <a:buChar char="►"/>
            </a:pPr>
            <a:r>
              <a:rPr lang="pt-BR"/>
              <a:t>:root = 0, 0, 1, 0;</a:t>
            </a:r>
            <a:endParaRPr/>
          </a:p>
          <a:p>
            <a:pPr marL="457200" lvl="0" indent="-320040" algn="l" rtl="0">
              <a:spcBef>
                <a:spcPts val="0"/>
              </a:spcBef>
              <a:spcAft>
                <a:spcPts val="0"/>
              </a:spcAft>
              <a:buSzPts val="1440"/>
              <a:buChar char="►"/>
            </a:pPr>
            <a:r>
              <a:rPr lang="pt-BR"/>
              <a:t>html = 0, 0, 0 ,1;</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g1dc483444ce_0_9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Variáveis o CSS</a:t>
            </a:r>
            <a:endParaRPr/>
          </a:p>
        </p:txBody>
      </p:sp>
      <p:sp>
        <p:nvSpPr>
          <p:cNvPr id="2047" name="Google Shape;2047;g1dc483444ce_0_9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As variáveis no CSS são usadas para adicionar os valores da propriedade personalizada à nossa página da Web. Os autores definem essas entidades que contêm valores específicos e podem ser reutilizadas em todo o documento.</a:t>
            </a:r>
            <a:endParaRPr/>
          </a:p>
          <a:p>
            <a:pPr marL="0" lvl="0" indent="0" algn="l" rtl="0">
              <a:spcBef>
                <a:spcPts val="1000"/>
              </a:spcBef>
              <a:spcAft>
                <a:spcPts val="0"/>
              </a:spcAft>
              <a:buNone/>
            </a:pPr>
            <a:r>
              <a:rPr lang="pt-BR"/>
              <a:t>Uma variável em CSS é definida usando os dois traços (--) no início, seguidos pelo nome, que diferencia maiúsculas de minúsculas.</a:t>
            </a:r>
            <a:endParaRPr/>
          </a:p>
          <a:p>
            <a:pPr marL="0" lvl="0" indent="0" algn="l" rtl="0">
              <a:spcBef>
                <a:spcPts val="1000"/>
              </a:spcBef>
              <a:spcAft>
                <a:spcPts val="0"/>
              </a:spcAft>
              <a:buNone/>
            </a:pPr>
            <a:r>
              <a:rPr lang="pt-BR"/>
              <a:t>Se definirmos as propriedades personalizadas na pseudoclasse :root, ela será aplicada globalmente ao nosso documento HTML. Exemplo:</a:t>
            </a:r>
            <a:endParaRPr/>
          </a:p>
          <a:p>
            <a:pPr marL="0" lvl="0" indent="0" algn="l" rtl="0">
              <a:spcBef>
                <a:spcPts val="1000"/>
              </a:spcBef>
              <a:spcAft>
                <a:spcPts val="0"/>
              </a:spcAft>
              <a:buNone/>
            </a:pPr>
            <a:r>
              <a:rPr lang="pt-BR"/>
              <a:t>::root{</a:t>
            </a:r>
            <a:endParaRPr/>
          </a:p>
          <a:p>
            <a:pPr marL="0" lvl="0" indent="0" algn="l" rtl="0">
              <a:spcBef>
                <a:spcPts val="1000"/>
              </a:spcBef>
              <a:spcAft>
                <a:spcPts val="0"/>
              </a:spcAft>
              <a:buNone/>
            </a:pPr>
            <a:r>
              <a:rPr lang="pt-BR"/>
              <a:t>	-azul: #00f;</a:t>
            </a:r>
            <a:endParaRPr/>
          </a:p>
          <a:p>
            <a:pPr marL="0" lvl="0" indent="0" algn="l" rtl="0">
              <a:spcBef>
                <a:spcPts val="1000"/>
              </a:spcBef>
              <a:spcAft>
                <a:spcPts val="0"/>
              </a:spcAft>
              <a:buNone/>
            </a:pPr>
            <a:r>
              <a:rPr lang="pt-BR"/>
              <a:t>}</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g1dc483444ce_0_10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Variáveis no CSS</a:t>
            </a:r>
            <a:endParaRPr/>
          </a:p>
        </p:txBody>
      </p:sp>
      <p:sp>
        <p:nvSpPr>
          <p:cNvPr id="2053" name="Google Shape;2053;g1dc483444ce_0_10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Para utilizar a variável azul, que foi definida anteriormente, basta colocá-la como em uma propriedade normal, a diferença é a seguinte:</a:t>
            </a:r>
            <a:endParaRPr/>
          </a:p>
          <a:p>
            <a:pPr marL="0" lvl="0" indent="0" algn="l" rtl="0">
              <a:spcBef>
                <a:spcPts val="1000"/>
              </a:spcBef>
              <a:spcAft>
                <a:spcPts val="0"/>
              </a:spcAft>
              <a:buNone/>
            </a:pPr>
            <a:r>
              <a:rPr lang="pt-BR"/>
              <a:t>color: var(--azul);</a:t>
            </a:r>
            <a:endParaRPr/>
          </a:p>
          <a:p>
            <a:pPr marL="0" lvl="0" indent="0" algn="l" rtl="0">
              <a:spcBef>
                <a:spcPts val="1000"/>
              </a:spcBef>
              <a:spcAft>
                <a:spcPts val="0"/>
              </a:spcAft>
              <a:buNone/>
            </a:pPr>
            <a:endParaRPr/>
          </a:p>
          <a:p>
            <a:pPr marL="0" lvl="0" indent="0" algn="l" rtl="0">
              <a:spcBef>
                <a:spcPts val="1000"/>
              </a:spcBef>
              <a:spcAft>
                <a:spcPts val="0"/>
              </a:spcAft>
              <a:buNone/>
            </a:pPr>
            <a:r>
              <a:rPr lang="pt-BR" b="1"/>
              <a:t>Nota</a:t>
            </a:r>
            <a:r>
              <a:rPr lang="pt-BR"/>
              <a:t>: Caso tenha feito os projetos em HTML, já deve estar familiarizado com as variáveis no CSS………..</a:t>
            </a:r>
            <a:endParaRPr/>
          </a:p>
          <a:p>
            <a:pPr marL="0" lvl="0" indent="0" algn="l" rtl="0">
              <a:spcBef>
                <a:spcPts val="1000"/>
              </a:spcBef>
              <a:spcAft>
                <a:spcPts val="0"/>
              </a:spcAft>
              <a:buNone/>
            </a:pPr>
            <a:r>
              <a:rPr lang="pt-BR"/>
              <a:t>Você fez todos os projetos né? não pegou o código do amiguinho não né? você fez na mão os códigos né??</a:t>
            </a:r>
            <a:endParaRPr/>
          </a:p>
          <a:p>
            <a:pPr marL="0" lvl="0" indent="0" algn="l" rtl="0">
              <a:spcBef>
                <a:spcPts val="1000"/>
              </a:spcBef>
              <a:spcAft>
                <a:spcPts val="0"/>
              </a:spcAft>
              <a:buNone/>
            </a:pPr>
            <a:r>
              <a:rPr lang="pt-BR"/>
              <a:t>					To de olho em você…. BRAÇO CURTO!!!</a:t>
            </a:r>
            <a:endParaRPr/>
          </a:p>
        </p:txBody>
      </p:sp>
      <p:pic>
        <p:nvPicPr>
          <p:cNvPr id="2054" name="Google Shape;2054;g1dc483444ce_0_108"/>
          <p:cNvPicPr preferRelativeResize="0"/>
          <p:nvPr/>
        </p:nvPicPr>
        <p:blipFill>
          <a:blip r:embed="rId3">
            <a:alphaModFix/>
          </a:blip>
          <a:stretch>
            <a:fillRect/>
          </a:stretch>
        </p:blipFill>
        <p:spPr>
          <a:xfrm>
            <a:off x="1103291" y="5490075"/>
            <a:ext cx="2257815" cy="758350"/>
          </a:xfrm>
          <a:prstGeom prst="rect">
            <a:avLst/>
          </a:prstGeom>
          <a:noFill/>
          <a:ln>
            <a:noFill/>
          </a:ln>
        </p:spPr>
      </p:pic>
      <p:sp>
        <p:nvSpPr>
          <p:cNvPr id="2055" name="Google Shape;2055;g1dc483444ce_0_108"/>
          <p:cNvSpPr txBox="1"/>
          <p:nvPr/>
        </p:nvSpPr>
        <p:spPr>
          <a:xfrm>
            <a:off x="8692300" y="5965625"/>
            <a:ext cx="3499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a:solidFill>
                  <a:srgbClr val="FFFFFF"/>
                </a:solidFill>
                <a:latin typeface="Century Gothic"/>
                <a:ea typeface="Century Gothic"/>
                <a:cs typeface="Century Gothic"/>
                <a:sym typeface="Century Gothic"/>
              </a:rPr>
              <a:t>Jailson a caminho</a:t>
            </a:r>
            <a:endParaRPr sz="2800">
              <a:solidFill>
                <a:srgbClr val="FFFFFF"/>
              </a:solidFill>
              <a:latin typeface="Century Gothic"/>
              <a:ea typeface="Century Gothic"/>
              <a:cs typeface="Century Gothic"/>
              <a:sym typeface="Century Gothic"/>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g1dc154a4751_0_14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nth-child()</a:t>
            </a:r>
            <a:endParaRPr/>
          </a:p>
        </p:txBody>
      </p:sp>
      <p:sp>
        <p:nvSpPr>
          <p:cNvPr id="2061" name="Google Shape;2061;g1dc154a4751_0_14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Este seletor ajuda a estilizar os itens de forma mais específica e pode receber diversos argumentos (o que estiver dentro do parênteses). Mas por conter muita informação, vamos com calma.</a:t>
            </a:r>
            <a:endParaRPr/>
          </a:p>
          <a:p>
            <a:pPr marL="0" lvl="0" indent="0" algn="l" rtl="0">
              <a:spcBef>
                <a:spcPts val="1000"/>
              </a:spcBef>
              <a:spcAft>
                <a:spcPts val="0"/>
              </a:spcAft>
              <a:buNone/>
            </a:pPr>
            <a:endParaRPr/>
          </a:p>
          <a:p>
            <a:pPr marL="0" lvl="0" indent="0" algn="l" rtl="0">
              <a:spcBef>
                <a:spcPts val="1000"/>
              </a:spcBef>
              <a:spcAft>
                <a:spcPts val="0"/>
              </a:spcAft>
              <a:buNone/>
            </a:pPr>
            <a:r>
              <a:rPr lang="pt-BR"/>
              <a:t>Sua sintaxe é:</a:t>
            </a:r>
            <a:endParaRPr/>
          </a:p>
          <a:p>
            <a:pPr marL="0" lvl="0" indent="0" algn="l" rtl="0">
              <a:spcBef>
                <a:spcPts val="1000"/>
              </a:spcBef>
              <a:spcAft>
                <a:spcPts val="0"/>
              </a:spcAft>
              <a:buNone/>
            </a:pPr>
            <a:endParaRPr/>
          </a:p>
          <a:p>
            <a:pPr marL="0" lvl="0" indent="0" algn="l" rtl="0">
              <a:spcBef>
                <a:spcPts val="1000"/>
              </a:spcBef>
              <a:spcAft>
                <a:spcPts val="0"/>
              </a:spcAft>
              <a:buNone/>
            </a:pPr>
            <a:r>
              <a:rPr lang="pt-BR"/>
              <a:t>Após os dois pontos </a:t>
            </a:r>
            <a:r>
              <a:rPr lang="pt-BR" b="1"/>
              <a:t>:</a:t>
            </a:r>
            <a:r>
              <a:rPr lang="pt-BR"/>
              <a:t> é digitado nth-child(), onde tudo que estiver dentro dos parênteses é um argumento. Este seletor pode receber alguns tipos de argumentos como números, ou palavras, para estar especificando a seleção do elemento em que deseja estilizar.</a:t>
            </a:r>
            <a:endParaRPr/>
          </a:p>
        </p:txBody>
      </p:sp>
      <p:pic>
        <p:nvPicPr>
          <p:cNvPr id="2062" name="Google Shape;2062;g1dc154a4751_0_140"/>
          <p:cNvPicPr preferRelativeResize="0"/>
          <p:nvPr/>
        </p:nvPicPr>
        <p:blipFill>
          <a:blip r:embed="rId3">
            <a:alphaModFix/>
          </a:blip>
          <a:stretch>
            <a:fillRect/>
          </a:stretch>
        </p:blipFill>
        <p:spPr>
          <a:xfrm>
            <a:off x="3146897" y="3325275"/>
            <a:ext cx="1571875" cy="938250"/>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g1dc3835916e_0_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nth-child():</a:t>
            </a:r>
            <a:endParaRPr/>
          </a:p>
          <a:p>
            <a:pPr marL="0" lvl="0" indent="0" algn="l" rtl="0">
              <a:spcBef>
                <a:spcPts val="0"/>
              </a:spcBef>
              <a:spcAft>
                <a:spcPts val="0"/>
              </a:spcAft>
              <a:buNone/>
            </a:pPr>
            <a:r>
              <a:rPr lang="pt-BR"/>
              <a:t>argumentos</a:t>
            </a:r>
            <a:endParaRPr/>
          </a:p>
        </p:txBody>
      </p:sp>
      <p:sp>
        <p:nvSpPr>
          <p:cNvPr id="2068" name="Google Shape;2068;g1dc3835916e_0_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Caso informe apenas números, dependendo do seletor, ele irá  procurar em todo o documento,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Ele vai procurar em </a:t>
            </a:r>
            <a:r>
              <a:rPr lang="pt-BR" b="1"/>
              <a:t>todo</a:t>
            </a:r>
            <a:r>
              <a:rPr lang="pt-BR"/>
              <a:t> o documento HTML sobre a tag P, </a:t>
            </a:r>
            <a:r>
              <a:rPr lang="pt-BR" b="1"/>
              <a:t>caso </a:t>
            </a:r>
            <a:r>
              <a:rPr lang="pt-BR"/>
              <a:t>ela seja a 2º tag filha do </a:t>
            </a:r>
            <a:r>
              <a:rPr lang="pt-BR" b="1"/>
              <a:t>body</a:t>
            </a:r>
            <a:r>
              <a:rPr lang="pt-BR"/>
              <a:t>, então o estilo será aplicado. Este seletor ignora divs, mas para prevenir pode usar uma div para auxiliar na seleção, como ‘minhaDiv p:nth-child(2)’. Assim, este seletor irá verificar se a tag &lt;p&gt; é a segunda tag filha da ‘minhaDiv’, e então aplicar o estilo.</a:t>
            </a:r>
            <a:endParaRPr/>
          </a:p>
        </p:txBody>
      </p:sp>
      <p:pic>
        <p:nvPicPr>
          <p:cNvPr id="2069" name="Google Shape;2069;g1dc3835916e_0_1"/>
          <p:cNvPicPr preferRelativeResize="0"/>
          <p:nvPr/>
        </p:nvPicPr>
        <p:blipFill>
          <a:blip r:embed="rId3">
            <a:alphaModFix/>
          </a:blip>
          <a:stretch>
            <a:fillRect/>
          </a:stretch>
        </p:blipFill>
        <p:spPr>
          <a:xfrm>
            <a:off x="1103298" y="2928650"/>
            <a:ext cx="3259375" cy="1069475"/>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g1dc3835916e_0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nth-child()</a:t>
            </a:r>
            <a:endParaRPr/>
          </a:p>
          <a:p>
            <a:pPr marL="0" lvl="0" indent="0" algn="l" rtl="0">
              <a:spcBef>
                <a:spcPts val="0"/>
              </a:spcBef>
              <a:spcAft>
                <a:spcPts val="0"/>
              </a:spcAft>
              <a:buNone/>
            </a:pPr>
            <a:r>
              <a:rPr lang="pt-BR"/>
              <a:t>Argumentos</a:t>
            </a:r>
            <a:endParaRPr/>
          </a:p>
        </p:txBody>
      </p:sp>
      <p:sp>
        <p:nvSpPr>
          <p:cNvPr id="2075" name="Google Shape;2075;g1dc3835916e_0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Caso queira estilizar mais de um elemento de uma só vez, principalmente em formatos pares ou ímpares  (em uma tabela por exemplo), basta usar valores ‘odd’ ou ‘even’ como argumentos.</a:t>
            </a:r>
            <a:endParaRPr/>
          </a:p>
          <a:p>
            <a:pPr marL="457200" lvl="0" indent="-320040" algn="l" rtl="0">
              <a:spcBef>
                <a:spcPts val="1000"/>
              </a:spcBef>
              <a:spcAft>
                <a:spcPts val="0"/>
              </a:spcAft>
              <a:buSzPts val="1440"/>
              <a:buChar char="►"/>
            </a:pPr>
            <a:r>
              <a:rPr lang="pt-BR" b="1"/>
              <a:t>odd</a:t>
            </a:r>
            <a:r>
              <a:rPr lang="pt-BR"/>
              <a:t>: significa ‘ímpar’ e é aplicado em todos os elementos ímpares que o seletor for chamado.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b="1"/>
              <a:t>even</a:t>
            </a:r>
            <a:r>
              <a:rPr lang="pt-BR"/>
              <a:t>: significa ‘par’ e é aplicado em todos os elementos pares que o seletor for chamado. Por exemplo:</a:t>
            </a:r>
            <a:endParaRPr/>
          </a:p>
        </p:txBody>
      </p:sp>
      <p:pic>
        <p:nvPicPr>
          <p:cNvPr id="2076" name="Google Shape;2076;g1dc3835916e_0_6"/>
          <p:cNvPicPr preferRelativeResize="0"/>
          <p:nvPr/>
        </p:nvPicPr>
        <p:blipFill>
          <a:blip r:embed="rId3">
            <a:alphaModFix/>
          </a:blip>
          <a:stretch>
            <a:fillRect/>
          </a:stretch>
        </p:blipFill>
        <p:spPr>
          <a:xfrm>
            <a:off x="6947721" y="3748313"/>
            <a:ext cx="2271400" cy="804725"/>
          </a:xfrm>
          <a:prstGeom prst="rect">
            <a:avLst/>
          </a:prstGeom>
          <a:noFill/>
          <a:ln>
            <a:noFill/>
          </a:ln>
        </p:spPr>
      </p:pic>
      <p:pic>
        <p:nvPicPr>
          <p:cNvPr id="2077" name="Google Shape;2077;g1dc3835916e_0_6"/>
          <p:cNvPicPr preferRelativeResize="0"/>
          <p:nvPr/>
        </p:nvPicPr>
        <p:blipFill>
          <a:blip r:embed="rId4">
            <a:alphaModFix/>
          </a:blip>
          <a:stretch>
            <a:fillRect/>
          </a:stretch>
        </p:blipFill>
        <p:spPr>
          <a:xfrm>
            <a:off x="9971826" y="3407900"/>
            <a:ext cx="1711384" cy="1252225"/>
          </a:xfrm>
          <a:prstGeom prst="rect">
            <a:avLst/>
          </a:prstGeom>
          <a:noFill/>
          <a:ln>
            <a:noFill/>
          </a:ln>
        </p:spPr>
      </p:pic>
      <p:pic>
        <p:nvPicPr>
          <p:cNvPr id="2078" name="Google Shape;2078;g1dc3835916e_0_6"/>
          <p:cNvPicPr preferRelativeResize="0"/>
          <p:nvPr/>
        </p:nvPicPr>
        <p:blipFill>
          <a:blip r:embed="rId5">
            <a:alphaModFix/>
          </a:blip>
          <a:stretch>
            <a:fillRect/>
          </a:stretch>
        </p:blipFill>
        <p:spPr>
          <a:xfrm>
            <a:off x="6907813" y="5651625"/>
            <a:ext cx="2351225" cy="723450"/>
          </a:xfrm>
          <a:prstGeom prst="rect">
            <a:avLst/>
          </a:prstGeom>
          <a:noFill/>
          <a:ln>
            <a:noFill/>
          </a:ln>
        </p:spPr>
      </p:pic>
      <p:pic>
        <p:nvPicPr>
          <p:cNvPr id="2079" name="Google Shape;2079;g1dc3835916e_0_6"/>
          <p:cNvPicPr preferRelativeResize="0"/>
          <p:nvPr/>
        </p:nvPicPr>
        <p:blipFill>
          <a:blip r:embed="rId6">
            <a:alphaModFix/>
          </a:blip>
          <a:stretch>
            <a:fillRect/>
          </a:stretch>
        </p:blipFill>
        <p:spPr>
          <a:xfrm>
            <a:off x="10046099" y="5007175"/>
            <a:ext cx="1562825" cy="1489125"/>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g1dc3835916e_0_1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nth-child()</a:t>
            </a:r>
            <a:endParaRPr/>
          </a:p>
          <a:p>
            <a:pPr marL="0" lvl="0" indent="0" algn="l" rtl="0">
              <a:spcBef>
                <a:spcPts val="0"/>
              </a:spcBef>
              <a:spcAft>
                <a:spcPts val="0"/>
              </a:spcAft>
              <a:buNone/>
            </a:pPr>
            <a:r>
              <a:rPr lang="pt-BR"/>
              <a:t>Argumentos</a:t>
            </a:r>
            <a:endParaRPr/>
          </a:p>
        </p:txBody>
      </p:sp>
      <p:sp>
        <p:nvSpPr>
          <p:cNvPr id="2085" name="Google Shape;2085;g1dc3835916e_0_1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Mas então, mas e se você quiser ficar aplicando este estilo a cada 3 vezes? ou 4? até mesmo de 5 em 5? Isso tudo é possível usando o nth-child().</a:t>
            </a:r>
            <a:endParaRPr/>
          </a:p>
          <a:p>
            <a:pPr marL="0" lvl="0" indent="0" algn="l" rtl="0">
              <a:spcBef>
                <a:spcPts val="1000"/>
              </a:spcBef>
              <a:spcAft>
                <a:spcPts val="0"/>
              </a:spcAft>
              <a:buNone/>
            </a:pPr>
            <a:r>
              <a:rPr lang="pt-BR"/>
              <a:t>Nesta situação, é utilizado uma fórmula matemática, mas sem muitos problemas, observe:</a:t>
            </a:r>
            <a:endParaRPr/>
          </a:p>
          <a:p>
            <a:pPr marL="0" lvl="0" indent="0" algn="l" rtl="0">
              <a:spcBef>
                <a:spcPts val="1000"/>
              </a:spcBef>
              <a:spcAft>
                <a:spcPts val="0"/>
              </a:spcAft>
              <a:buNone/>
            </a:pPr>
            <a:endParaRPr/>
          </a:p>
          <a:p>
            <a:pPr marL="0" lvl="0" indent="0" algn="l" rtl="0">
              <a:spcBef>
                <a:spcPts val="1000"/>
              </a:spcBef>
              <a:spcAft>
                <a:spcPts val="0"/>
              </a:spcAft>
              <a:buNone/>
            </a:pPr>
            <a:r>
              <a:rPr lang="pt-BR"/>
              <a:t>A situação que falei acima e auto-explicativa, de 3 em 3, de 4 em 4, de 5 em 5, porque é exatamente isso que a fórmula (n) faz.</a:t>
            </a:r>
            <a:endParaRPr/>
          </a:p>
          <a:p>
            <a:pPr marL="0" lvl="0" indent="0" algn="l" rtl="0">
              <a:spcBef>
                <a:spcPts val="1000"/>
              </a:spcBef>
              <a:spcAft>
                <a:spcPts val="0"/>
              </a:spcAft>
              <a:buNone/>
            </a:pPr>
            <a:r>
              <a:rPr lang="pt-BR"/>
              <a:t>Utilizando de um exemplo: nth-child(3n). Este ‘3n’ quer dizer justamente ‘1 x 3’, pense nele como uma gaveta que irá ficar colocando 3 lápis, se colocar mais 3, serão 6 lápis e por assim vai.</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g1dc3835916e_0_2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nth-child()</a:t>
            </a:r>
            <a:endParaRPr/>
          </a:p>
          <a:p>
            <a:pPr marL="0" lvl="0" indent="0" algn="l" rtl="0">
              <a:spcBef>
                <a:spcPts val="0"/>
              </a:spcBef>
              <a:spcAft>
                <a:spcPts val="0"/>
              </a:spcAft>
              <a:buNone/>
            </a:pPr>
            <a:r>
              <a:rPr lang="pt-BR"/>
              <a:t>Argumentos</a:t>
            </a:r>
            <a:endParaRPr/>
          </a:p>
        </p:txBody>
      </p:sp>
      <p:sp>
        <p:nvSpPr>
          <p:cNvPr id="2091" name="Google Shape;2091;g1dc3835916e_0_2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Este n significa 1, e os números ao seu lado irão ser multiplicados por este 1. Por exemplo:</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nth-child(0n) = 0 x 1 = 0.</a:t>
            </a:r>
            <a:endParaRPr/>
          </a:p>
          <a:p>
            <a:pPr marL="457200" lvl="0" indent="-320040" algn="l" rtl="0">
              <a:spcBef>
                <a:spcPts val="0"/>
              </a:spcBef>
              <a:spcAft>
                <a:spcPts val="0"/>
              </a:spcAft>
              <a:buSzPts val="1440"/>
              <a:buChar char="►"/>
            </a:pPr>
            <a:r>
              <a:rPr lang="pt-BR"/>
              <a:t>nth-child(n) = 1 x 1 = 1.</a:t>
            </a:r>
            <a:endParaRPr/>
          </a:p>
          <a:p>
            <a:pPr marL="457200" lvl="0" indent="-320040" algn="l" rtl="0">
              <a:spcBef>
                <a:spcPts val="0"/>
              </a:spcBef>
              <a:spcAft>
                <a:spcPts val="0"/>
              </a:spcAft>
              <a:buSzPts val="1440"/>
              <a:buChar char="►"/>
            </a:pPr>
            <a:r>
              <a:rPr lang="pt-BR"/>
              <a:t>nth-child(2n) = (2 x 1 = 2), (2 x 2 = 4), (2 x 3 = 6) e por assim vai.</a:t>
            </a:r>
            <a:endParaRPr/>
          </a:p>
          <a:p>
            <a:pPr marL="457200" lvl="0" indent="-320040" algn="l" rtl="0">
              <a:spcBef>
                <a:spcPts val="0"/>
              </a:spcBef>
              <a:spcAft>
                <a:spcPts val="0"/>
              </a:spcAft>
              <a:buSzPts val="1440"/>
              <a:buChar char="►"/>
            </a:pPr>
            <a:r>
              <a:rPr lang="pt-BR"/>
              <a:t>nth-child(3n) = (3 x 1 = 3), (3 x 2 = 6), (3 x 3 = 9) e por assim vai.</a:t>
            </a:r>
            <a:endParaRPr/>
          </a:p>
          <a:p>
            <a:pPr marL="0" lvl="0" indent="0" algn="l" rtl="0">
              <a:spcBef>
                <a:spcPts val="1000"/>
              </a:spcBef>
              <a:spcAft>
                <a:spcPts val="0"/>
              </a:spcAft>
              <a:buNone/>
            </a:pPr>
            <a:endParaRPr/>
          </a:p>
          <a:p>
            <a:pPr marL="0" lvl="0" indent="0" algn="l" rtl="0">
              <a:spcBef>
                <a:spcPts val="1000"/>
              </a:spcBef>
              <a:spcAft>
                <a:spcPts val="0"/>
              </a:spcAft>
              <a:buNone/>
            </a:pPr>
            <a:r>
              <a:rPr lang="pt-BR"/>
              <a:t>Mas caso você queira por exemplo, estilizar sempre 1 valor antes da tabuada do 3? basta utilizar a fórmula (3n - 1), pois assim ele fará a conta, e logo em seguida irá subtrair 1.</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g1dc3835916e_0_2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Seletor nth-child()</a:t>
            </a:r>
            <a:endParaRPr/>
          </a:p>
          <a:p>
            <a:pPr marL="0" lvl="0" indent="0" algn="l" rtl="0">
              <a:spcBef>
                <a:spcPts val="0"/>
              </a:spcBef>
              <a:spcAft>
                <a:spcPts val="0"/>
              </a:spcAft>
              <a:buNone/>
            </a:pPr>
            <a:r>
              <a:rPr lang="pt-BR"/>
              <a:t>Vídeo para tirar dúvidas</a:t>
            </a:r>
            <a:endParaRPr/>
          </a:p>
        </p:txBody>
      </p:sp>
      <p:sp>
        <p:nvSpPr>
          <p:cNvPr id="2097" name="Google Shape;2097;g1dc3835916e_0_2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Caso ainda possua alguma dúvida a respeito do nth-child(), consulte este vídeo para removê-las:</a:t>
            </a:r>
            <a:endParaRPr/>
          </a:p>
          <a:p>
            <a:pPr marL="0" lvl="0" indent="0" algn="l" rtl="0">
              <a:spcBef>
                <a:spcPts val="1000"/>
              </a:spcBef>
              <a:spcAft>
                <a:spcPts val="0"/>
              </a:spcAft>
              <a:buNone/>
            </a:pPr>
            <a:endParaRPr/>
          </a:p>
          <a:p>
            <a:pPr marL="0" lvl="0" indent="0" algn="l" rtl="0">
              <a:spcBef>
                <a:spcPts val="1000"/>
              </a:spcBef>
              <a:spcAft>
                <a:spcPts val="0"/>
              </a:spcAft>
              <a:buNone/>
            </a:pPr>
            <a:r>
              <a:rPr lang="pt-BR"/>
              <a:t>Pare de chutar e domine o nth-child (e similares) de uma vez por todas</a:t>
            </a:r>
            <a:endParaRPr/>
          </a:p>
          <a:p>
            <a:pPr marL="0" lvl="0" indent="0" algn="l" rtl="0">
              <a:spcBef>
                <a:spcPts val="1000"/>
              </a:spcBef>
              <a:spcAft>
                <a:spcPts val="0"/>
              </a:spcAft>
              <a:buNone/>
            </a:pPr>
            <a:r>
              <a:rPr lang="pt-BR" u="sng">
                <a:solidFill>
                  <a:schemeClr val="hlink"/>
                </a:solidFill>
                <a:hlinkClick r:id="rId3"/>
              </a:rPr>
              <a:t>https://www.youtube.com/watch?v=amzh2sb-RW0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HTML</a:t>
            </a:r>
            <a:endParaRPr/>
          </a:p>
        </p:txBody>
      </p:sp>
      <p:sp>
        <p:nvSpPr>
          <p:cNvPr id="318" name="Google Shape;318;p28"/>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pt-BR"/>
              <a:t>HTML é a linguagem de marcação padrão para páginas da Web.</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Com HTML você pode criar seu próprio site.</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HTML é fácil de aprender - você vai gostar!</a:t>
            </a:r>
            <a:endParaRPr/>
          </a:p>
        </p:txBody>
      </p:sp>
      <p:pic>
        <p:nvPicPr>
          <p:cNvPr id="319" name="Google Shape;319;p28" descr="HTML tutorial"/>
          <p:cNvPicPr preferRelativeResize="0"/>
          <p:nvPr/>
        </p:nvPicPr>
        <p:blipFill rotWithShape="1">
          <a:blip r:embed="rId3">
            <a:alphaModFix/>
          </a:blip>
          <a:srcRect/>
          <a:stretch/>
        </p:blipFill>
        <p:spPr>
          <a:xfrm>
            <a:off x="7750628" y="2993570"/>
            <a:ext cx="3411711" cy="3411711"/>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g1dc483444ce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zoom</a:t>
            </a:r>
            <a:r>
              <a:rPr lang="pt-BR"/>
              <a:t>:</a:t>
            </a:r>
            <a:endParaRPr/>
          </a:p>
        </p:txBody>
      </p:sp>
      <p:sp>
        <p:nvSpPr>
          <p:cNvPr id="2103" name="Google Shape;2103;g1dc483444ce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serve para dimensionar o conteúdo, podendo tando diminuir como aumentar o zoom do mesmo. Embora não seja muito recomendado utilizá-la, já que alguns navegadores não conseguem suportar esta propriedade.</a:t>
            </a:r>
            <a:endParaRPr/>
          </a:p>
          <a:p>
            <a:pPr marL="0" lvl="0" indent="0" algn="l" rtl="0">
              <a:spcBef>
                <a:spcPts val="1000"/>
              </a:spcBef>
              <a:spcAft>
                <a:spcPts val="0"/>
              </a:spcAft>
              <a:buNone/>
            </a:pPr>
            <a:r>
              <a:rPr lang="pt-BR"/>
              <a:t>Pode receber como valores números normais (Ex: 2, 0.75), números com porcentagem, etc.</a:t>
            </a:r>
            <a:endParaRPr/>
          </a:p>
        </p:txBody>
      </p:sp>
      <p:pic>
        <p:nvPicPr>
          <p:cNvPr id="2104" name="Google Shape;2104;g1dc483444ce_0_0"/>
          <p:cNvPicPr preferRelativeResize="0"/>
          <p:nvPr/>
        </p:nvPicPr>
        <p:blipFill>
          <a:blip r:embed="rId3">
            <a:alphaModFix/>
          </a:blip>
          <a:stretch>
            <a:fillRect/>
          </a:stretch>
        </p:blipFill>
        <p:spPr>
          <a:xfrm>
            <a:off x="1103300" y="4158825"/>
            <a:ext cx="2298850" cy="2614550"/>
          </a:xfrm>
          <a:prstGeom prst="rect">
            <a:avLst/>
          </a:prstGeom>
          <a:noFill/>
          <a:ln>
            <a:noFill/>
          </a:ln>
        </p:spPr>
      </p:pic>
      <p:pic>
        <p:nvPicPr>
          <p:cNvPr id="2105" name="Google Shape;2105;g1dc483444ce_0_0"/>
          <p:cNvPicPr preferRelativeResize="0"/>
          <p:nvPr/>
        </p:nvPicPr>
        <p:blipFill>
          <a:blip r:embed="rId4">
            <a:alphaModFix/>
          </a:blip>
          <a:stretch>
            <a:fillRect/>
          </a:stretch>
        </p:blipFill>
        <p:spPr>
          <a:xfrm>
            <a:off x="3719604" y="4158829"/>
            <a:ext cx="3056446" cy="2614550"/>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g1dc483444ce_0_1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Função calc() no CSS</a:t>
            </a:r>
            <a:endParaRPr/>
          </a:p>
        </p:txBody>
      </p:sp>
      <p:sp>
        <p:nvSpPr>
          <p:cNvPr id="2111" name="Google Shape;2111;g1dc483444ce_0_1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É uma função CSS embutida que nos permite realizar cálculos. Ele pode ser usado para calcular comprimento, porcentagem, tempo, número, frequência inteira ou ângulo.</a:t>
            </a:r>
            <a:endParaRPr/>
          </a:p>
          <a:p>
            <a:pPr marL="0" lvl="0" indent="0" algn="l" rtl="0">
              <a:spcBef>
                <a:spcPts val="1000"/>
              </a:spcBef>
              <a:spcAft>
                <a:spcPts val="0"/>
              </a:spcAft>
              <a:buNone/>
            </a:pPr>
            <a:r>
              <a:rPr lang="pt-BR"/>
              <a:t> Ele usa os quatro operadores aritméticos simples adicionar (+), multiplicar (*), subtrair (-) e dividir (/).</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g1dc483444ce_0_1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Função calc():</a:t>
            </a:r>
            <a:endParaRPr/>
          </a:p>
          <a:p>
            <a:pPr marL="0" lvl="0" indent="0" algn="l" rtl="0">
              <a:spcBef>
                <a:spcPts val="0"/>
              </a:spcBef>
              <a:spcAft>
                <a:spcPts val="0"/>
              </a:spcAft>
              <a:buNone/>
            </a:pPr>
            <a:r>
              <a:rPr lang="pt-BR"/>
              <a:t>pontos importantes</a:t>
            </a:r>
            <a:endParaRPr/>
          </a:p>
        </p:txBody>
      </p:sp>
      <p:sp>
        <p:nvSpPr>
          <p:cNvPr id="2117" name="Google Shape;2117;g1dc483444ce_0_1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pt-BR"/>
              <a:t>Os operadores aritméticos adicionam (+) e subtraem (-) devem estar sempre rodeados de espaços em branco. Caso contrário, a expressão será tratada como uma expressão inválida. Por exemplo, </a:t>
            </a:r>
            <a:r>
              <a:rPr lang="pt-BR" b="1"/>
              <a:t>calc(60%-4px)</a:t>
            </a:r>
            <a:r>
              <a:rPr lang="pt-BR"/>
              <a:t> será inválido porque é analisado como uma porcentagem, seguido por um comprimento negativo. Por outro lado, a expressão </a:t>
            </a:r>
            <a:r>
              <a:rPr lang="pt-BR" b="1"/>
              <a:t>calc(60% - 4px)</a:t>
            </a:r>
            <a:r>
              <a:rPr lang="pt-BR"/>
              <a:t> será analisada como um operador de subtração e um comprimento.</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Embora os operadores * e / não exijam espaço em branco, mas recomenda-se adicioná-lo para consistência.</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g1dc483444ce_0_2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Função calc()</a:t>
            </a:r>
            <a:endParaRPr/>
          </a:p>
          <a:p>
            <a:pPr marL="0" lvl="0" indent="0" algn="l" rtl="0">
              <a:spcBef>
                <a:spcPts val="0"/>
              </a:spcBef>
              <a:spcAft>
                <a:spcPts val="0"/>
              </a:spcAft>
              <a:buNone/>
            </a:pPr>
            <a:r>
              <a:rPr lang="pt-BR"/>
              <a:t>Vídeos para ver</a:t>
            </a:r>
            <a:endParaRPr/>
          </a:p>
        </p:txBody>
      </p:sp>
      <p:sp>
        <p:nvSpPr>
          <p:cNvPr id="2123" name="Google Shape;2123;g1dc483444ce_0_2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Caso não tenha muita confiança em utilizar a função calc(), assista a esses vídeos.</a:t>
            </a:r>
            <a:endParaRPr/>
          </a:p>
          <a:p>
            <a:pPr marL="0" lvl="0" indent="0" algn="l" rtl="0">
              <a:spcBef>
                <a:spcPts val="1000"/>
              </a:spcBef>
              <a:spcAft>
                <a:spcPts val="0"/>
              </a:spcAft>
              <a:buNone/>
            </a:pPr>
            <a:endParaRPr/>
          </a:p>
          <a:p>
            <a:pPr marL="0" lvl="0" indent="0" algn="l" rtl="0">
              <a:spcBef>
                <a:spcPts val="1000"/>
              </a:spcBef>
              <a:spcAft>
                <a:spcPts val="0"/>
              </a:spcAft>
              <a:buNone/>
            </a:pPr>
            <a:r>
              <a:rPr lang="pt-BR"/>
              <a:t>Como usar a função Calc de CSS:</a:t>
            </a:r>
            <a:endParaRPr/>
          </a:p>
          <a:p>
            <a:pPr marL="0" lvl="0" indent="0" algn="l" rtl="0">
              <a:spcBef>
                <a:spcPts val="1000"/>
              </a:spcBef>
              <a:spcAft>
                <a:spcPts val="0"/>
              </a:spcAft>
              <a:buNone/>
            </a:pPr>
            <a:r>
              <a:rPr lang="pt-BR" u="sng">
                <a:solidFill>
                  <a:schemeClr val="hlink"/>
                </a:solidFill>
                <a:hlinkClick r:id="rId3"/>
              </a:rPr>
              <a:t>https://www.youtube.com/watch?v=TZgmjIBmdXc</a:t>
            </a:r>
            <a:endParaRPr/>
          </a:p>
          <a:p>
            <a:pPr marL="0" lvl="0" indent="0" algn="l" rtl="0">
              <a:spcBef>
                <a:spcPts val="1000"/>
              </a:spcBef>
              <a:spcAft>
                <a:spcPts val="0"/>
              </a:spcAft>
              <a:buNone/>
            </a:pPr>
            <a:endParaRPr/>
          </a:p>
          <a:p>
            <a:pPr marL="0" lvl="0" indent="0" algn="l" rtl="0">
              <a:spcBef>
                <a:spcPts val="1000"/>
              </a:spcBef>
              <a:spcAft>
                <a:spcPts val="0"/>
              </a:spcAft>
              <a:buNone/>
            </a:pPr>
            <a:r>
              <a:rPr lang="pt-BR"/>
              <a:t>Função calc() CSS: Descubra uma das formas de como ela pode te ajudar!</a:t>
            </a:r>
            <a:endParaRPr/>
          </a:p>
          <a:p>
            <a:pPr marL="0" lvl="0" indent="0" algn="l" rtl="0">
              <a:spcBef>
                <a:spcPts val="1000"/>
              </a:spcBef>
              <a:spcAft>
                <a:spcPts val="0"/>
              </a:spcAft>
              <a:buNone/>
            </a:pPr>
            <a:r>
              <a:rPr lang="pt-BR" u="sng">
                <a:solidFill>
                  <a:schemeClr val="hlink"/>
                </a:solidFill>
                <a:hlinkClick r:id="rId4"/>
              </a:rPr>
              <a:t>https://www.youtube.com/watch?v=lw17Fq8zlx8</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g1dc483444ce_0_3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clip</a:t>
            </a:r>
            <a:r>
              <a:rPr lang="pt-BR"/>
              <a:t>:</a:t>
            </a:r>
            <a:endParaRPr/>
          </a:p>
        </p:txBody>
      </p:sp>
      <p:sp>
        <p:nvSpPr>
          <p:cNvPr id="2129" name="Google Shape;2129;g1dc483444ce_0_3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Essa propriedade especifica a área visível de um elemento. Só pode ser aplicado em itens que possuam o ‘position: absolute;’. Ele é definido com 4 valores, sendo eles ‘rect(top, right, bottom, left)’. Basicamente as mesmas direções quando aplicado 4 valores em um padding ou margin.</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                   			rect(0, 150px, 250px, 0px);</a:t>
            </a:r>
            <a:endParaRPr/>
          </a:p>
        </p:txBody>
      </p:sp>
      <p:pic>
        <p:nvPicPr>
          <p:cNvPr id="2130" name="Google Shape;2130;g1dc483444ce_0_36"/>
          <p:cNvPicPr preferRelativeResize="0"/>
          <p:nvPr/>
        </p:nvPicPr>
        <p:blipFill>
          <a:blip r:embed="rId3">
            <a:alphaModFix/>
          </a:blip>
          <a:stretch>
            <a:fillRect/>
          </a:stretch>
        </p:blipFill>
        <p:spPr>
          <a:xfrm>
            <a:off x="1103297" y="3894750"/>
            <a:ext cx="2353675" cy="2353675"/>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g1dc483444ce_0_11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page-break-before</a:t>
            </a:r>
            <a:r>
              <a:rPr lang="pt-BR"/>
              <a:t>:</a:t>
            </a:r>
            <a:endParaRPr/>
          </a:p>
        </p:txBody>
      </p:sp>
      <p:sp>
        <p:nvSpPr>
          <p:cNvPr id="2136" name="Google Shape;2136;g1dc483444ce_0_11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é capaz de definir uma ‘quebra de página’ quando for imprimir sua página, por exemplo, mesmo que não tenha atingido a largura da página, seu texto será mandado para a página seguinte quando for imprimir, verá mais a seguir nos exemplos:</a:t>
            </a:r>
            <a:endParaRPr/>
          </a:p>
          <a:p>
            <a:pPr marL="0" lvl="0" indent="0" algn="l" rtl="0">
              <a:spcBef>
                <a:spcPts val="1000"/>
              </a:spcBef>
              <a:spcAft>
                <a:spcPts val="0"/>
              </a:spcAft>
              <a:buNone/>
            </a:pPr>
            <a:r>
              <a:rPr lang="pt-BR"/>
              <a:t>Sua sintaxe é:</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b="1"/>
              <a:t>Nota:</a:t>
            </a:r>
            <a:r>
              <a:rPr lang="pt-BR"/>
              <a:t> Esta propriedade não pode ser utilizada em elementos que possuem o ‘position: absolute’</a:t>
            </a:r>
            <a:endParaRPr/>
          </a:p>
        </p:txBody>
      </p:sp>
      <p:pic>
        <p:nvPicPr>
          <p:cNvPr id="2137" name="Google Shape;2137;g1dc483444ce_0_118"/>
          <p:cNvPicPr preferRelativeResize="0"/>
          <p:nvPr/>
        </p:nvPicPr>
        <p:blipFill>
          <a:blip r:embed="rId3">
            <a:alphaModFix/>
          </a:blip>
          <a:stretch>
            <a:fillRect/>
          </a:stretch>
        </p:blipFill>
        <p:spPr>
          <a:xfrm>
            <a:off x="1103300" y="3998269"/>
            <a:ext cx="7716576" cy="621475"/>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g1dc57526fe8_0_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page-break-before</a:t>
            </a:r>
            <a:r>
              <a:rPr lang="pt-BR"/>
              <a:t>:</a:t>
            </a:r>
            <a:endParaRPr/>
          </a:p>
          <a:p>
            <a:pPr marL="0" lvl="0" indent="0" algn="l" rtl="0">
              <a:spcBef>
                <a:spcPts val="0"/>
              </a:spcBef>
              <a:spcAft>
                <a:spcPts val="0"/>
              </a:spcAft>
              <a:buNone/>
            </a:pPr>
            <a:r>
              <a:rPr lang="pt-BR"/>
              <a:t>Valores</a:t>
            </a:r>
            <a:endParaRPr/>
          </a:p>
        </p:txBody>
      </p:sp>
      <p:sp>
        <p:nvSpPr>
          <p:cNvPr id="2143" name="Google Shape;2143;g1dc57526fe8_0_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44" name="Google Shape;2144;g1dc57526fe8_0_1"/>
          <p:cNvPicPr preferRelativeResize="0"/>
          <p:nvPr/>
        </p:nvPicPr>
        <p:blipFill>
          <a:blip r:embed="rId3">
            <a:alphaModFix/>
          </a:blip>
          <a:stretch>
            <a:fillRect/>
          </a:stretch>
        </p:blipFill>
        <p:spPr>
          <a:xfrm>
            <a:off x="1255700" y="2052925"/>
            <a:ext cx="8654717" cy="419550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sp>
        <p:nvSpPr>
          <p:cNvPr id="2149" name="Google Shape;2149;g1dc57526fe8_0_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page-break-before</a:t>
            </a:r>
            <a:r>
              <a:rPr lang="pt-BR"/>
              <a:t>:</a:t>
            </a:r>
            <a:endParaRPr/>
          </a:p>
          <a:p>
            <a:pPr marL="0" lvl="0" indent="0" algn="l" rtl="0">
              <a:spcBef>
                <a:spcPts val="0"/>
              </a:spcBef>
              <a:spcAft>
                <a:spcPts val="0"/>
              </a:spcAft>
              <a:buNone/>
            </a:pPr>
            <a:r>
              <a:rPr lang="pt-BR"/>
              <a:t>auto</a:t>
            </a:r>
            <a:endParaRPr/>
          </a:p>
        </p:txBody>
      </p:sp>
      <p:sp>
        <p:nvSpPr>
          <p:cNvPr id="2150" name="Google Shape;2150;g1dc57526fe8_0_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é o valor padrão, e utiliza a quebra de página apenas quando necessário. Lembrando que esta quebra de página é apenas quando a página estiver no modelo de impressão.</a:t>
            </a:r>
            <a:endParaRPr/>
          </a:p>
        </p:txBody>
      </p:sp>
      <p:pic>
        <p:nvPicPr>
          <p:cNvPr id="2151" name="Google Shape;2151;g1dc57526fe8_0_7"/>
          <p:cNvPicPr preferRelativeResize="0"/>
          <p:nvPr/>
        </p:nvPicPr>
        <p:blipFill>
          <a:blip r:embed="rId3">
            <a:alphaModFix/>
          </a:blip>
          <a:stretch>
            <a:fillRect/>
          </a:stretch>
        </p:blipFill>
        <p:spPr>
          <a:xfrm>
            <a:off x="2216463" y="3293950"/>
            <a:ext cx="6720277" cy="3336524"/>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g1dc57526fe8_0_1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page-break-before</a:t>
            </a:r>
            <a:r>
              <a:rPr lang="pt-BR"/>
              <a:t>:</a:t>
            </a:r>
            <a:endParaRPr/>
          </a:p>
          <a:p>
            <a:pPr marL="0" lvl="0" indent="0" algn="l" rtl="0">
              <a:spcBef>
                <a:spcPts val="0"/>
              </a:spcBef>
              <a:spcAft>
                <a:spcPts val="0"/>
              </a:spcAft>
              <a:buNone/>
            </a:pPr>
            <a:r>
              <a:rPr lang="pt-BR"/>
              <a:t>always</a:t>
            </a:r>
            <a:endParaRPr/>
          </a:p>
        </p:txBody>
      </p:sp>
      <p:sp>
        <p:nvSpPr>
          <p:cNvPr id="2157" name="Google Shape;2157;g1dc57526fe8_0_1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Neste valor, ele insere uma quebra de página antes do elemento que recebeu esta propriedade.  Novamente, lembrando que estamos falando quando a página esta em modelo de impressão:</a:t>
            </a:r>
            <a:endParaRPr/>
          </a:p>
        </p:txBody>
      </p:sp>
      <p:pic>
        <p:nvPicPr>
          <p:cNvPr id="2158" name="Google Shape;2158;g1dc57526fe8_0_14"/>
          <p:cNvPicPr preferRelativeResize="0"/>
          <p:nvPr/>
        </p:nvPicPr>
        <p:blipFill>
          <a:blip r:embed="rId3">
            <a:alphaModFix/>
          </a:blip>
          <a:stretch>
            <a:fillRect/>
          </a:stretch>
        </p:blipFill>
        <p:spPr>
          <a:xfrm>
            <a:off x="6526825" y="2989575"/>
            <a:ext cx="5665176" cy="1125225"/>
          </a:xfrm>
          <a:prstGeom prst="rect">
            <a:avLst/>
          </a:prstGeom>
          <a:noFill/>
          <a:ln>
            <a:noFill/>
          </a:ln>
        </p:spPr>
      </p:pic>
      <p:pic>
        <p:nvPicPr>
          <p:cNvPr id="2159" name="Google Shape;2159;g1dc57526fe8_0_14"/>
          <p:cNvPicPr preferRelativeResize="0"/>
          <p:nvPr/>
        </p:nvPicPr>
        <p:blipFill>
          <a:blip r:embed="rId4">
            <a:alphaModFix/>
          </a:blip>
          <a:stretch>
            <a:fillRect/>
          </a:stretch>
        </p:blipFill>
        <p:spPr>
          <a:xfrm>
            <a:off x="4543413" y="4114800"/>
            <a:ext cx="7648575" cy="2743200"/>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g1dc57526fe8_0_2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page-break-inside</a:t>
            </a:r>
            <a:r>
              <a:rPr lang="pt-BR"/>
              <a:t>:</a:t>
            </a:r>
            <a:endParaRPr/>
          </a:p>
        </p:txBody>
      </p:sp>
      <p:sp>
        <p:nvSpPr>
          <p:cNvPr id="2165" name="Google Shape;2165;g1dc57526fe8_0_2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Diferente da propriedade ‘page-break-before’. Que define se um elemento irá ter uma quebra de página antes do mesmo, ou se seguirá o valor padrão de quebras. Esta propriedade define se o elemento em que for definido, sofrerá ou não uma quebra de página.</a:t>
            </a:r>
            <a:endParaRPr/>
          </a:p>
          <a:p>
            <a:pPr marL="0" lvl="0" indent="0" algn="l" rtl="0">
              <a:spcBef>
                <a:spcPts val="1000"/>
              </a:spcBef>
              <a:spcAft>
                <a:spcPts val="0"/>
              </a:spcAft>
              <a:buNone/>
            </a:pPr>
            <a:r>
              <a:rPr lang="pt-BR"/>
              <a:t>Ela serve para previnir que imagens, listas, dentre outros quebrem no meio, e assim, dividindo a atenção do leitor.</a:t>
            </a:r>
            <a:endParaRPr/>
          </a:p>
          <a:p>
            <a:pPr marL="0" lvl="0" indent="0" algn="l" rtl="0">
              <a:spcBef>
                <a:spcPts val="1000"/>
              </a:spcBef>
              <a:spcAft>
                <a:spcPts val="0"/>
              </a:spcAft>
              <a:buNone/>
            </a:pPr>
            <a:r>
              <a:rPr lang="pt-BR"/>
              <a:t>Sua sintaxe é:</a:t>
            </a:r>
            <a:endParaRPr/>
          </a:p>
        </p:txBody>
      </p:sp>
      <p:pic>
        <p:nvPicPr>
          <p:cNvPr id="2166" name="Google Shape;2166;g1dc57526fe8_0_26"/>
          <p:cNvPicPr preferRelativeResize="0"/>
          <p:nvPr/>
        </p:nvPicPr>
        <p:blipFill>
          <a:blip r:embed="rId3">
            <a:alphaModFix/>
          </a:blip>
          <a:stretch>
            <a:fillRect/>
          </a:stretch>
        </p:blipFill>
        <p:spPr>
          <a:xfrm>
            <a:off x="1103300" y="4771380"/>
            <a:ext cx="5361650" cy="475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O que é HTML?</a:t>
            </a:r>
            <a:endParaRPr/>
          </a:p>
        </p:txBody>
      </p:sp>
      <p:sp>
        <p:nvSpPr>
          <p:cNvPr id="325" name="Google Shape;325;p29"/>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HTML significa Hyper Text Markup Language</a:t>
            </a:r>
            <a:endParaRPr/>
          </a:p>
          <a:p>
            <a:pPr marL="342900" lvl="0" indent="-342900" algn="l" rtl="0">
              <a:spcBef>
                <a:spcPts val="1000"/>
              </a:spcBef>
              <a:spcAft>
                <a:spcPts val="0"/>
              </a:spcAft>
              <a:buSzPts val="1600"/>
              <a:buFont typeface="Noto Sans Symbols"/>
              <a:buChar char="⮚"/>
            </a:pPr>
            <a:r>
              <a:rPr lang="pt-BR"/>
              <a:t>HTML é a linguagem de marcação padrão para criar páginas da Web</a:t>
            </a:r>
            <a:endParaRPr/>
          </a:p>
          <a:p>
            <a:pPr marL="342900" lvl="0" indent="-342900" algn="l" rtl="0">
              <a:spcBef>
                <a:spcPts val="1000"/>
              </a:spcBef>
              <a:spcAft>
                <a:spcPts val="0"/>
              </a:spcAft>
              <a:buSzPts val="1600"/>
              <a:buFont typeface="Noto Sans Symbols"/>
              <a:buChar char="⮚"/>
            </a:pPr>
            <a:r>
              <a:rPr lang="pt-BR"/>
              <a:t>HTML descreve a estrutura de uma página da Web</a:t>
            </a:r>
            <a:endParaRPr/>
          </a:p>
          <a:p>
            <a:pPr marL="342900" lvl="0" indent="-342900" algn="l" rtl="0">
              <a:spcBef>
                <a:spcPts val="1000"/>
              </a:spcBef>
              <a:spcAft>
                <a:spcPts val="0"/>
              </a:spcAft>
              <a:buSzPts val="1600"/>
              <a:buFont typeface="Noto Sans Symbols"/>
              <a:buChar char="⮚"/>
            </a:pPr>
            <a:r>
              <a:rPr lang="pt-BR"/>
              <a:t>HTML consiste em uma série de elementos</a:t>
            </a:r>
            <a:endParaRPr/>
          </a:p>
          <a:p>
            <a:pPr marL="342900" lvl="0" indent="-342900" algn="l" rtl="0">
              <a:spcBef>
                <a:spcPts val="1000"/>
              </a:spcBef>
              <a:spcAft>
                <a:spcPts val="0"/>
              </a:spcAft>
              <a:buSzPts val="1600"/>
              <a:buFont typeface="Noto Sans Symbols"/>
              <a:buChar char="⮚"/>
            </a:pPr>
            <a:r>
              <a:rPr lang="pt-BR"/>
              <a:t>Elementos HTML informam ao navegador como exibir o conteúdo</a:t>
            </a:r>
            <a:endParaRPr/>
          </a:p>
          <a:p>
            <a:pPr marL="342900" lvl="0" indent="-342900" algn="l" rtl="0">
              <a:spcBef>
                <a:spcPts val="1000"/>
              </a:spcBef>
              <a:spcAft>
                <a:spcPts val="0"/>
              </a:spcAft>
              <a:buSzPts val="1600"/>
              <a:buFont typeface="Noto Sans Symbols"/>
              <a:buChar char="⮚"/>
            </a:pPr>
            <a:r>
              <a:rPr lang="pt-BR"/>
              <a:t>Elementos HTML rotulam partes do conteúdo como "este é um título", "este é um parágrafo", "este é um link", etc.</a:t>
            </a:r>
            <a:endParaRPr/>
          </a:p>
        </p:txBody>
      </p:sp>
      <p:pic>
        <p:nvPicPr>
          <p:cNvPr id="326" name="Google Shape;326;p29"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g1dc57526fe8_0_3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page-break-inside</a:t>
            </a:r>
            <a:r>
              <a:rPr lang="pt-BR"/>
              <a:t>:</a:t>
            </a:r>
            <a:endParaRPr/>
          </a:p>
          <a:p>
            <a:pPr marL="0" lvl="0" indent="0" algn="l" rtl="0">
              <a:spcBef>
                <a:spcPts val="0"/>
              </a:spcBef>
              <a:spcAft>
                <a:spcPts val="0"/>
              </a:spcAft>
              <a:buNone/>
            </a:pPr>
            <a:r>
              <a:rPr lang="pt-BR"/>
              <a:t>valores</a:t>
            </a:r>
            <a:endParaRPr/>
          </a:p>
        </p:txBody>
      </p:sp>
      <p:sp>
        <p:nvSpPr>
          <p:cNvPr id="2172" name="Google Shape;2172;g1dc57526fe8_0_3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73" name="Google Shape;2173;g1dc57526fe8_0_32"/>
          <p:cNvPicPr preferRelativeResize="0"/>
          <p:nvPr/>
        </p:nvPicPr>
        <p:blipFill>
          <a:blip r:embed="rId3">
            <a:alphaModFix/>
          </a:blip>
          <a:stretch>
            <a:fillRect/>
          </a:stretch>
        </p:blipFill>
        <p:spPr>
          <a:xfrm>
            <a:off x="1103304" y="2052925"/>
            <a:ext cx="8946601" cy="2233548"/>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g1dc57526fe8_0_3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page-break-after</a:t>
            </a:r>
            <a:r>
              <a:rPr lang="pt-BR"/>
              <a:t>:</a:t>
            </a:r>
            <a:endParaRPr/>
          </a:p>
        </p:txBody>
      </p:sp>
      <p:sp>
        <p:nvSpPr>
          <p:cNvPr id="2179" name="Google Shape;2179;g1dc57526fe8_0_3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Ao contrario da primeira propriedade do gênero, o ‘page-break-</a:t>
            </a:r>
            <a:r>
              <a:rPr lang="pt-BR" b="1"/>
              <a:t>before</a:t>
            </a:r>
            <a:r>
              <a:rPr lang="pt-BR"/>
              <a:t>’ que quebra uma página antes do elemento selecionado, esta propriedade realiza uma quebra de página </a:t>
            </a:r>
            <a:r>
              <a:rPr lang="pt-BR" b="1"/>
              <a:t>depois</a:t>
            </a:r>
            <a:r>
              <a:rPr lang="pt-BR"/>
              <a:t> do elemento selecionado.</a:t>
            </a:r>
            <a:endParaRPr/>
          </a:p>
          <a:p>
            <a:pPr marL="0" lvl="0" indent="0" algn="l" rtl="0">
              <a:spcBef>
                <a:spcPts val="1000"/>
              </a:spcBef>
              <a:spcAft>
                <a:spcPts val="0"/>
              </a:spcAft>
              <a:buNone/>
            </a:pPr>
            <a:r>
              <a:rPr lang="pt-BR"/>
              <a:t>Sua sintaxe é:</a:t>
            </a:r>
            <a:endParaRPr/>
          </a:p>
        </p:txBody>
      </p:sp>
      <p:pic>
        <p:nvPicPr>
          <p:cNvPr id="2180" name="Google Shape;2180;g1dc57526fe8_0_38"/>
          <p:cNvPicPr preferRelativeResize="0"/>
          <p:nvPr/>
        </p:nvPicPr>
        <p:blipFill>
          <a:blip r:embed="rId3">
            <a:alphaModFix/>
          </a:blip>
          <a:stretch>
            <a:fillRect/>
          </a:stretch>
        </p:blipFill>
        <p:spPr>
          <a:xfrm>
            <a:off x="1103300" y="4003020"/>
            <a:ext cx="7918251" cy="563000"/>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g1dc57526fe8_0_4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page-break-after</a:t>
            </a:r>
            <a:r>
              <a:rPr lang="pt-BR"/>
              <a:t>:</a:t>
            </a:r>
            <a:endParaRPr/>
          </a:p>
          <a:p>
            <a:pPr marL="0" lvl="0" indent="0" algn="l" rtl="0">
              <a:spcBef>
                <a:spcPts val="0"/>
              </a:spcBef>
              <a:spcAft>
                <a:spcPts val="0"/>
              </a:spcAft>
              <a:buNone/>
            </a:pPr>
            <a:r>
              <a:rPr lang="pt-BR"/>
              <a:t>Valores</a:t>
            </a:r>
            <a:endParaRPr/>
          </a:p>
        </p:txBody>
      </p:sp>
      <p:sp>
        <p:nvSpPr>
          <p:cNvPr id="2186" name="Google Shape;2186;g1dc57526fe8_0_4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187" name="Google Shape;2187;g1dc57526fe8_0_44"/>
          <p:cNvPicPr preferRelativeResize="0"/>
          <p:nvPr/>
        </p:nvPicPr>
        <p:blipFill>
          <a:blip r:embed="rId3">
            <a:alphaModFix/>
          </a:blip>
          <a:stretch>
            <a:fillRect/>
          </a:stretch>
        </p:blipFill>
        <p:spPr>
          <a:xfrm>
            <a:off x="1103300" y="2052928"/>
            <a:ext cx="8946600" cy="388089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g1dc57526fe8_0_7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object-fit</a:t>
            </a:r>
            <a:r>
              <a:rPr lang="pt-BR"/>
              <a:t>:</a:t>
            </a:r>
            <a:endParaRPr/>
          </a:p>
          <a:p>
            <a:pPr marL="0" lvl="0" indent="0" algn="l" rtl="0">
              <a:spcBef>
                <a:spcPts val="0"/>
              </a:spcBef>
              <a:spcAft>
                <a:spcPts val="0"/>
              </a:spcAft>
              <a:buNone/>
            </a:pPr>
            <a:endParaRPr/>
          </a:p>
        </p:txBody>
      </p:sp>
      <p:sp>
        <p:nvSpPr>
          <p:cNvPr id="2193" name="Google Shape;2193;g1dc57526fe8_0_7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Essa propriedade especifica como um vídeo ou uma imagem é redimensionado para se ajustar à sua caixa de conteúdo.</a:t>
            </a:r>
            <a:endParaRPr/>
          </a:p>
          <a:p>
            <a:pPr marL="0" lvl="0" indent="0" algn="l" rtl="0">
              <a:spcBef>
                <a:spcPts val="1000"/>
              </a:spcBef>
              <a:spcAft>
                <a:spcPts val="0"/>
              </a:spcAft>
              <a:buNone/>
            </a:pPr>
            <a:r>
              <a:rPr lang="pt-BR"/>
              <a:t>Os valores que ele pode receber são:</a:t>
            </a:r>
            <a:endParaRPr/>
          </a:p>
        </p:txBody>
      </p:sp>
      <p:pic>
        <p:nvPicPr>
          <p:cNvPr id="2194" name="Google Shape;2194;g1dc57526fe8_0_72"/>
          <p:cNvPicPr preferRelativeResize="0"/>
          <p:nvPr/>
        </p:nvPicPr>
        <p:blipFill>
          <a:blip r:embed="rId3">
            <a:alphaModFix/>
          </a:blip>
          <a:stretch>
            <a:fillRect/>
          </a:stretch>
        </p:blipFill>
        <p:spPr>
          <a:xfrm>
            <a:off x="1103300" y="3410531"/>
            <a:ext cx="7498675" cy="564600"/>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g1dc57526fe8_0_7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object-fit</a:t>
            </a:r>
            <a:r>
              <a:rPr lang="pt-BR"/>
              <a:t>: fill</a:t>
            </a:r>
            <a:endParaRPr/>
          </a:p>
        </p:txBody>
      </p:sp>
      <p:sp>
        <p:nvSpPr>
          <p:cNvPr id="2200" name="Google Shape;2200;g1dc57526fe8_0_7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É o valor padrão. Usando esse valor, o objeto inteiro é preenchido no contêiner. O conteúdo substituído é dimensionado para preencher a caixa de conteúdo. Se a proporção do objeto não corresponder à proporção da caixa, o objeto será esmagado ou esticado para caber na caixa. </a:t>
            </a:r>
            <a:endParaRPr/>
          </a:p>
        </p:txBody>
      </p:sp>
      <p:pic>
        <p:nvPicPr>
          <p:cNvPr id="2201" name="Google Shape;2201;g1dc57526fe8_0_79"/>
          <p:cNvPicPr preferRelativeResize="0"/>
          <p:nvPr/>
        </p:nvPicPr>
        <p:blipFill>
          <a:blip r:embed="rId3">
            <a:alphaModFix/>
          </a:blip>
          <a:stretch>
            <a:fillRect/>
          </a:stretch>
        </p:blipFill>
        <p:spPr>
          <a:xfrm>
            <a:off x="6636100" y="3394575"/>
            <a:ext cx="5555900" cy="346342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g1dc57526fe8_0_8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object-fit</a:t>
            </a:r>
            <a:r>
              <a:rPr lang="pt-BR"/>
              <a:t>: contain </a:t>
            </a:r>
            <a:endParaRPr/>
          </a:p>
        </p:txBody>
      </p:sp>
      <p:sp>
        <p:nvSpPr>
          <p:cNvPr id="2207" name="Google Shape;2207;g1dc57526fe8_0_8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redimensiona o conteúdo de um elemento para permanecer contido dentro do contêiner. Ele se ajusta à imagem na largura e altura da caixa, mantendo a proporção da imagem.</a:t>
            </a:r>
            <a:endParaRPr/>
          </a:p>
        </p:txBody>
      </p:sp>
      <p:pic>
        <p:nvPicPr>
          <p:cNvPr id="2208" name="Google Shape;2208;g1dc57526fe8_0_86"/>
          <p:cNvPicPr preferRelativeResize="0"/>
          <p:nvPr/>
        </p:nvPicPr>
        <p:blipFill>
          <a:blip r:embed="rId3">
            <a:alphaModFix/>
          </a:blip>
          <a:stretch>
            <a:fillRect/>
          </a:stretch>
        </p:blipFill>
        <p:spPr>
          <a:xfrm>
            <a:off x="6177575" y="3095275"/>
            <a:ext cx="6014425" cy="376272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g1dc57526fe8_0_9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object-fit</a:t>
            </a:r>
            <a:r>
              <a:rPr lang="pt-BR"/>
              <a:t>: cover</a:t>
            </a:r>
            <a:endParaRPr/>
          </a:p>
        </p:txBody>
      </p:sp>
      <p:sp>
        <p:nvSpPr>
          <p:cNvPr id="2214" name="Google Shape;2214;g1dc57526fe8_0_9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preenche a caixa inteira com a imagem. Se a proporção do objeto não for correspondida com a proporção da caixa, ele cortará o objeto para ajustar.</a:t>
            </a:r>
            <a:endParaRPr/>
          </a:p>
          <a:p>
            <a:pPr marL="0" lvl="0" indent="0" algn="l" rtl="0">
              <a:spcBef>
                <a:spcPts val="1000"/>
              </a:spcBef>
              <a:spcAft>
                <a:spcPts val="0"/>
              </a:spcAft>
              <a:buNone/>
            </a:pPr>
            <a:endParaRPr/>
          </a:p>
        </p:txBody>
      </p:sp>
      <p:pic>
        <p:nvPicPr>
          <p:cNvPr id="2215" name="Google Shape;2215;g1dc57526fe8_0_93"/>
          <p:cNvPicPr preferRelativeResize="0"/>
          <p:nvPr/>
        </p:nvPicPr>
        <p:blipFill>
          <a:blip r:embed="rId3">
            <a:alphaModFix/>
          </a:blip>
          <a:stretch>
            <a:fillRect/>
          </a:stretch>
        </p:blipFill>
        <p:spPr>
          <a:xfrm>
            <a:off x="5891075" y="2882925"/>
            <a:ext cx="6300925" cy="3975075"/>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g1dc57526fe8_0_10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object-fit</a:t>
            </a:r>
            <a:r>
              <a:rPr lang="pt-BR"/>
              <a:t>: none</a:t>
            </a:r>
            <a:endParaRPr/>
          </a:p>
        </p:txBody>
      </p:sp>
      <p:sp>
        <p:nvSpPr>
          <p:cNvPr id="2221" name="Google Shape;2221;g1dc57526fe8_0_10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não redimensiona o conteúdo substituído. A imagem mantém seu tamanho original e ignora a altura e a largura do pai.</a:t>
            </a:r>
            <a:endParaRPr/>
          </a:p>
        </p:txBody>
      </p:sp>
      <p:pic>
        <p:nvPicPr>
          <p:cNvPr id="2222" name="Google Shape;2222;g1dc57526fe8_0_100"/>
          <p:cNvPicPr preferRelativeResize="0"/>
          <p:nvPr/>
        </p:nvPicPr>
        <p:blipFill>
          <a:blip r:embed="rId3">
            <a:alphaModFix/>
          </a:blip>
          <a:stretch>
            <a:fillRect/>
          </a:stretch>
        </p:blipFill>
        <p:spPr>
          <a:xfrm>
            <a:off x="5801550" y="2845400"/>
            <a:ext cx="6390450" cy="4012600"/>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226"/>
        <p:cNvGrpSpPr/>
        <p:nvPr/>
      </p:nvGrpSpPr>
      <p:grpSpPr>
        <a:xfrm>
          <a:off x="0" y="0"/>
          <a:ext cx="0" cy="0"/>
          <a:chOff x="0" y="0"/>
          <a:chExt cx="0" cy="0"/>
        </a:xfrm>
      </p:grpSpPr>
      <p:sp>
        <p:nvSpPr>
          <p:cNvPr id="2227" name="Google Shape;2227;g1dc57526fe8_0_10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object-fit</a:t>
            </a:r>
            <a:r>
              <a:rPr lang="pt-BR"/>
              <a:t>: scale-down </a:t>
            </a:r>
            <a:endParaRPr/>
          </a:p>
        </p:txBody>
      </p:sp>
      <p:sp>
        <p:nvSpPr>
          <p:cNvPr id="2228" name="Google Shape;2228;g1dc57526fe8_0_10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dimensionou o conteúdo como none ou como contain. Isso resulta no menor tamanho de objeto.</a:t>
            </a:r>
            <a:endParaRPr/>
          </a:p>
        </p:txBody>
      </p:sp>
      <p:pic>
        <p:nvPicPr>
          <p:cNvPr id="2229" name="Google Shape;2229;g1dc57526fe8_0_107"/>
          <p:cNvPicPr preferRelativeResize="0"/>
          <p:nvPr/>
        </p:nvPicPr>
        <p:blipFill>
          <a:blip r:embed="rId3">
            <a:alphaModFix/>
          </a:blip>
          <a:stretch>
            <a:fillRect/>
          </a:stretch>
        </p:blipFill>
        <p:spPr>
          <a:xfrm>
            <a:off x="5371800" y="2524100"/>
            <a:ext cx="6820200" cy="4333900"/>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g1dc57526fe8_0_11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object-position</a:t>
            </a:r>
            <a:r>
              <a:rPr lang="pt-BR"/>
              <a:t>:</a:t>
            </a:r>
            <a:endParaRPr/>
          </a:p>
        </p:txBody>
      </p:sp>
      <p:sp>
        <p:nvSpPr>
          <p:cNvPr id="2235" name="Google Shape;2235;g1dc57526fe8_0_11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Essa propriedade é usada para especificar o alinhamento do conteúdo dentro do contêiner. Ele é usado com a propriedade object-fit para descrever como um elemento como &lt;video&gt; ou &lt;img&gt; é posicionado com coordenadas x/y dentro de seu contêiner.</a:t>
            </a:r>
            <a:endParaRPr/>
          </a:p>
          <a:p>
            <a:pPr marL="0" lvl="0" indent="0" algn="l" rtl="0">
              <a:spcBef>
                <a:spcPts val="1000"/>
              </a:spcBef>
              <a:spcAft>
                <a:spcPts val="0"/>
              </a:spcAft>
              <a:buNone/>
            </a:pPr>
            <a:r>
              <a:rPr lang="pt-BR"/>
              <a:t>Ao usar a propriedade object-fit, o valor padrão para object-position é 50% 50%, portanto, por padrão, todas as imagens são posicionadas no centro de seu contêiner.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
          <p:cNvSpPr txBox="1">
            <a:spLocks noGrp="1"/>
          </p:cNvSpPr>
          <p:nvPr>
            <p:ph type="title"/>
          </p:nvPr>
        </p:nvSpPr>
        <p:spPr>
          <a:xfrm>
            <a:off x="149290" y="452718"/>
            <a:ext cx="10291665"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Interfaces – Design UI/UX HTML5 e CSS3</a:t>
            </a:r>
            <a:endParaRPr/>
          </a:p>
        </p:txBody>
      </p:sp>
      <p:sp>
        <p:nvSpPr>
          <p:cNvPr id="162" name="Google Shape;162;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120"/>
              <a:buNone/>
            </a:pPr>
            <a:r>
              <a:rPr lang="pt-BR" sz="3900" b="1"/>
              <a:t>Informações IPC</a:t>
            </a:r>
            <a:endParaRPr/>
          </a:p>
          <a:p>
            <a:pPr marL="0" lvl="0" indent="0" algn="l" rtl="0">
              <a:spcBef>
                <a:spcPts val="1000"/>
              </a:spcBef>
              <a:spcAft>
                <a:spcPts val="0"/>
              </a:spcAft>
              <a:buSzPts val="1600"/>
              <a:buNone/>
            </a:pPr>
            <a:r>
              <a:rPr lang="pt-BR"/>
              <a:t>Sistema de aulas</a:t>
            </a:r>
            <a:endParaRPr/>
          </a:p>
          <a:p>
            <a:pPr marL="342900" lvl="0" indent="-342900" algn="l" rtl="0">
              <a:spcBef>
                <a:spcPts val="1000"/>
              </a:spcBef>
              <a:spcAft>
                <a:spcPts val="0"/>
              </a:spcAft>
              <a:buSzPts val="1600"/>
              <a:buChar char="►"/>
            </a:pPr>
            <a:r>
              <a:rPr lang="pt-BR"/>
              <a:t>Quantidade de aulas = 13 aulas.</a:t>
            </a:r>
            <a:endParaRPr/>
          </a:p>
          <a:p>
            <a:pPr marL="342900" lvl="0" indent="-342900" algn="l" rtl="0">
              <a:spcBef>
                <a:spcPts val="1000"/>
              </a:spcBef>
              <a:spcAft>
                <a:spcPts val="0"/>
              </a:spcAft>
              <a:buSzPts val="1600"/>
              <a:buChar char="►"/>
            </a:pPr>
            <a:r>
              <a:rPr lang="pt-BR"/>
              <a:t>Quantidade de horas = 52 horas.</a:t>
            </a:r>
            <a:endParaRPr/>
          </a:p>
          <a:p>
            <a:pPr marL="342900" lvl="0" indent="-342900" algn="l" rtl="0">
              <a:spcBef>
                <a:spcPts val="1000"/>
              </a:spcBef>
              <a:spcAft>
                <a:spcPts val="0"/>
              </a:spcAft>
              <a:buSzPts val="1600"/>
              <a:buChar char="►"/>
            </a:pPr>
            <a:r>
              <a:rPr lang="pt-BR"/>
              <a:t>Sistema de aulas híbrido.</a:t>
            </a:r>
            <a:endParaRPr/>
          </a:p>
          <a:p>
            <a:pPr marL="342900" lvl="0" indent="-342900" algn="l" rtl="0">
              <a:spcBef>
                <a:spcPts val="1000"/>
              </a:spcBef>
              <a:spcAft>
                <a:spcPts val="0"/>
              </a:spcAft>
              <a:buSzPts val="1600"/>
              <a:buChar char="►"/>
            </a:pPr>
            <a:r>
              <a:rPr lang="pt-BR"/>
              <a:t>Explicação dos Conceitos.</a:t>
            </a:r>
            <a:endParaRPr/>
          </a:p>
          <a:p>
            <a:pPr marL="342900" lvl="0" indent="-342900" algn="l" rtl="0">
              <a:spcBef>
                <a:spcPts val="1000"/>
              </a:spcBef>
              <a:spcAft>
                <a:spcPts val="0"/>
              </a:spcAft>
              <a:buSzPts val="1600"/>
              <a:buChar char="►"/>
            </a:pPr>
            <a:r>
              <a:rPr lang="pt-BR"/>
              <a:t>Desenvolvimento de trabalhos propostos.</a:t>
            </a:r>
            <a:endParaRPr/>
          </a:p>
          <a:p>
            <a:pPr marL="342900" lvl="0" indent="-342900" algn="l" rtl="0">
              <a:spcBef>
                <a:spcPts val="1000"/>
              </a:spcBef>
              <a:spcAft>
                <a:spcPts val="0"/>
              </a:spcAft>
              <a:buSzPts val="1600"/>
              <a:buChar char="►"/>
            </a:pPr>
            <a:r>
              <a:rPr lang="pt-BR"/>
              <a:t>Projetos.</a:t>
            </a:r>
            <a:endParaRPr/>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p:txBody>
      </p:sp>
      <p:pic>
        <p:nvPicPr>
          <p:cNvPr id="163" name="Google Shape;163;p3"/>
          <p:cNvPicPr preferRelativeResize="0"/>
          <p:nvPr/>
        </p:nvPicPr>
        <p:blipFill rotWithShape="1">
          <a:blip r:embed="rId3">
            <a:alphaModFix/>
          </a:blip>
          <a:srcRect/>
          <a:stretch/>
        </p:blipFill>
        <p:spPr>
          <a:xfrm>
            <a:off x="7589579" y="3496550"/>
            <a:ext cx="3411213" cy="31769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Conceitos Importantes no HTML?</a:t>
            </a:r>
            <a:endParaRPr/>
          </a:p>
        </p:txBody>
      </p:sp>
      <p:sp>
        <p:nvSpPr>
          <p:cNvPr id="332" name="Google Shape;332;p30"/>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HTML é um acrônimo que significa Hyper Text Markup Language , que é usado para criar páginas da web e aplicativos da web. Vamos ver o que significa Linguagem de Marcação de Hipertexto e página da Web.</a:t>
            </a:r>
            <a:endParaRPr/>
          </a:p>
        </p:txBody>
      </p:sp>
      <p:pic>
        <p:nvPicPr>
          <p:cNvPr id="333" name="Google Shape;333;p30"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g1dc57526fe8_0_12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object-position</a:t>
            </a:r>
            <a:r>
              <a:rPr lang="pt-BR"/>
              <a:t>:</a:t>
            </a:r>
            <a:endParaRPr/>
          </a:p>
          <a:p>
            <a:pPr marL="0" lvl="0" indent="0" algn="l" rtl="0">
              <a:spcBef>
                <a:spcPts val="0"/>
              </a:spcBef>
              <a:spcAft>
                <a:spcPts val="0"/>
              </a:spcAft>
              <a:buNone/>
            </a:pPr>
            <a:r>
              <a:rPr lang="pt-BR"/>
              <a:t>valores</a:t>
            </a:r>
            <a:endParaRPr/>
          </a:p>
        </p:txBody>
      </p:sp>
      <p:sp>
        <p:nvSpPr>
          <p:cNvPr id="2241" name="Google Shape;2241;g1dc57526fe8_0_12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Ele recebe dois valores, o primeiro sendo para definir o eixo X, já o segundo é usado para definir o eixo Y.</a:t>
            </a:r>
            <a:endParaRPr/>
          </a:p>
          <a:p>
            <a:pPr marL="0" lvl="0" indent="0" algn="l" rtl="0">
              <a:spcBef>
                <a:spcPts val="1000"/>
              </a:spcBef>
              <a:spcAft>
                <a:spcPts val="0"/>
              </a:spcAft>
              <a:buNone/>
            </a:pPr>
            <a:r>
              <a:rPr lang="pt-BR"/>
              <a:t>Ambos podem receber valores como caracteres (X recebendo: left, center, right) (Y recebendo: top, center, bottom), ou podem receber unidades de medidas( como px, em, %, etc).</a:t>
            </a:r>
            <a:endParaRPr/>
          </a:p>
        </p:txBody>
      </p:sp>
      <p:pic>
        <p:nvPicPr>
          <p:cNvPr id="2242" name="Google Shape;2242;g1dc57526fe8_0_121"/>
          <p:cNvPicPr preferRelativeResize="0"/>
          <p:nvPr/>
        </p:nvPicPr>
        <p:blipFill>
          <a:blip r:embed="rId3">
            <a:alphaModFix/>
          </a:blip>
          <a:stretch>
            <a:fillRect/>
          </a:stretch>
        </p:blipFill>
        <p:spPr>
          <a:xfrm>
            <a:off x="1103294" y="3849829"/>
            <a:ext cx="2801880" cy="3008175"/>
          </a:xfrm>
          <a:prstGeom prst="rect">
            <a:avLst/>
          </a:prstGeom>
          <a:noFill/>
          <a:ln>
            <a:noFill/>
          </a:ln>
        </p:spPr>
      </p:pic>
      <p:pic>
        <p:nvPicPr>
          <p:cNvPr id="2243" name="Google Shape;2243;g1dc57526fe8_0_121"/>
          <p:cNvPicPr preferRelativeResize="0"/>
          <p:nvPr/>
        </p:nvPicPr>
        <p:blipFill>
          <a:blip r:embed="rId4">
            <a:alphaModFix/>
          </a:blip>
          <a:stretch>
            <a:fillRect/>
          </a:stretch>
        </p:blipFill>
        <p:spPr>
          <a:xfrm>
            <a:off x="4878675" y="3849825"/>
            <a:ext cx="3571108" cy="3008175"/>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g1dc57526fe8_0_12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columns</a:t>
            </a:r>
            <a:r>
              <a:rPr lang="pt-BR"/>
              <a:t>:</a:t>
            </a:r>
            <a:endParaRPr/>
          </a:p>
        </p:txBody>
      </p:sp>
      <p:sp>
        <p:nvSpPr>
          <p:cNvPr id="2249" name="Google Shape;2249;g1dc57526fe8_0_12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propriedade columns define o número e a largura das colunas em uma única declaração. Ele é usado para definir quantas colunas serão utilizadas, além da largura delas.  É uma propriedade abreviada que pode levar vários valores ao mesmo tempo.</a:t>
            </a:r>
            <a:endParaRPr/>
          </a:p>
          <a:p>
            <a:pPr marL="457200" lvl="0" indent="-320040" algn="l" rtl="0">
              <a:spcBef>
                <a:spcPts val="1000"/>
              </a:spcBef>
              <a:spcAft>
                <a:spcPts val="0"/>
              </a:spcAft>
              <a:buSzPts val="1440"/>
              <a:buChar char="►"/>
            </a:pPr>
            <a:r>
              <a:rPr lang="pt-BR"/>
              <a:t>column-count = propriedade-independente usado para especificar o número de colunas.</a:t>
            </a:r>
            <a:endParaRPr/>
          </a:p>
          <a:p>
            <a:pPr marL="457200" lvl="0" indent="-320040" algn="l" rtl="0">
              <a:spcBef>
                <a:spcPts val="0"/>
              </a:spcBef>
              <a:spcAft>
                <a:spcPts val="0"/>
              </a:spcAft>
              <a:buSzPts val="1440"/>
              <a:buChar char="►"/>
            </a:pPr>
            <a:r>
              <a:rPr lang="pt-BR"/>
              <a:t>column-width = propriedade-independente usada para especificar a largura das colunas.</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g1dc57526fe8_0_13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columns</a:t>
            </a:r>
            <a:r>
              <a:rPr lang="pt-BR"/>
              <a:t>:</a:t>
            </a:r>
            <a:endParaRPr/>
          </a:p>
          <a:p>
            <a:pPr marL="0" lvl="0" indent="0" algn="l" rtl="0">
              <a:spcBef>
                <a:spcPts val="0"/>
              </a:spcBef>
              <a:spcAft>
                <a:spcPts val="0"/>
              </a:spcAft>
              <a:buNone/>
            </a:pPr>
            <a:r>
              <a:rPr lang="pt-BR"/>
              <a:t>exemplo na prática</a:t>
            </a:r>
            <a:endParaRPr/>
          </a:p>
        </p:txBody>
      </p:sp>
      <p:sp>
        <p:nvSpPr>
          <p:cNvPr id="2255" name="Google Shape;2255;g1dc57526fe8_0_13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256" name="Google Shape;2256;g1dc57526fe8_0_135"/>
          <p:cNvPicPr preferRelativeResize="0"/>
          <p:nvPr/>
        </p:nvPicPr>
        <p:blipFill>
          <a:blip r:embed="rId3">
            <a:alphaModFix/>
          </a:blip>
          <a:stretch>
            <a:fillRect/>
          </a:stretch>
        </p:blipFill>
        <p:spPr>
          <a:xfrm>
            <a:off x="1103304" y="2052925"/>
            <a:ext cx="8946600" cy="3820308"/>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g1dc57526fe8_0_14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hyphens</a:t>
            </a:r>
            <a:r>
              <a:rPr lang="pt-BR"/>
              <a:t>:</a:t>
            </a:r>
            <a:endParaRPr/>
          </a:p>
        </p:txBody>
      </p:sp>
      <p:sp>
        <p:nvSpPr>
          <p:cNvPr id="2262" name="Google Shape;2262;g1dc57526fe8_0_147"/>
          <p:cNvSpPr txBox="1">
            <a:spLocks noGrp="1"/>
          </p:cNvSpPr>
          <p:nvPr>
            <p:ph type="body" idx="1"/>
          </p:nvPr>
        </p:nvSpPr>
        <p:spPr>
          <a:xfrm>
            <a:off x="1103300" y="2052926"/>
            <a:ext cx="8946600" cy="4518600"/>
          </a:xfrm>
          <a:prstGeom prst="rect">
            <a:avLst/>
          </a:prstGeom>
        </p:spPr>
        <p:txBody>
          <a:bodyPr spcFirstLastPara="1" wrap="square" lIns="91425" tIns="45700" rIns="91425" bIns="45700" anchor="t" anchorCtr="0">
            <a:normAutofit/>
          </a:bodyPr>
          <a:lstStyle/>
          <a:p>
            <a:pPr marL="0" lvl="0" indent="0" algn="l" rtl="0">
              <a:lnSpc>
                <a:spcPct val="70000"/>
              </a:lnSpc>
              <a:spcBef>
                <a:spcPts val="1000"/>
              </a:spcBef>
              <a:spcAft>
                <a:spcPts val="0"/>
              </a:spcAft>
              <a:buNone/>
            </a:pPr>
            <a:r>
              <a:rPr lang="pt-BR"/>
              <a:t>Esta propriedade define o bloqueio de palavras e os substitui com o f-</a:t>
            </a:r>
            <a:endParaRPr/>
          </a:p>
          <a:p>
            <a:pPr marL="0" lvl="0" indent="0" algn="l" rtl="0">
              <a:lnSpc>
                <a:spcPct val="70000"/>
              </a:lnSpc>
              <a:spcBef>
                <a:spcPts val="1000"/>
              </a:spcBef>
              <a:spcAft>
                <a:spcPts val="0"/>
              </a:spcAft>
              <a:buNone/>
            </a:pPr>
            <a:r>
              <a:rPr lang="pt-BR"/>
              <a:t>amoso tracinho, bem desse jeito de agora a pouco, sacou?</a:t>
            </a:r>
            <a:endParaRPr/>
          </a:p>
          <a:p>
            <a:pPr marL="0" lvl="0" indent="0" algn="l" rtl="0">
              <a:spcBef>
                <a:spcPts val="1000"/>
              </a:spcBef>
              <a:spcAft>
                <a:spcPts val="0"/>
              </a:spcAft>
              <a:buNone/>
            </a:pPr>
            <a:r>
              <a:rPr lang="pt-BR"/>
              <a:t>Essa propriedade pode receber alguns valores, sendo eles: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b="1"/>
              <a:t>none</a:t>
            </a:r>
            <a:r>
              <a:rPr lang="pt-BR"/>
              <a:t>: Esse valor não hifeniza as palavras. Ele nunca hifeniza as palavras em quebras de linha ou mesmo se a palavra é muito longa.</a:t>
            </a:r>
            <a:endParaRPr/>
          </a:p>
          <a:p>
            <a:pPr marL="457200" lvl="0" indent="-320040" algn="l" rtl="0">
              <a:spcBef>
                <a:spcPts val="0"/>
              </a:spcBef>
              <a:spcAft>
                <a:spcPts val="0"/>
              </a:spcAft>
              <a:buSzPts val="1440"/>
              <a:buChar char="►"/>
            </a:pPr>
            <a:r>
              <a:rPr lang="pt-BR" b="1"/>
              <a:t>manual</a:t>
            </a:r>
            <a:r>
              <a:rPr lang="pt-BR"/>
              <a:t>: É o valor padrão que hifeniza a palavra somente quando os caracteres da palavra sugerem oportunidades de hifenização.</a:t>
            </a:r>
            <a:endParaRPr/>
          </a:p>
          <a:p>
            <a:pPr marL="457200" lvl="0" indent="-320040" algn="l" rtl="0">
              <a:spcBef>
                <a:spcPts val="0"/>
              </a:spcBef>
              <a:spcAft>
                <a:spcPts val="0"/>
              </a:spcAft>
              <a:buSzPts val="1440"/>
              <a:buChar char="►"/>
            </a:pPr>
            <a:r>
              <a:rPr lang="pt-BR" b="1"/>
              <a:t>auto</a:t>
            </a:r>
            <a:r>
              <a:rPr lang="pt-BR"/>
              <a:t>:  Nesse valor, o algoritmo decide onde as palavras são hifenizadas.</a:t>
            </a:r>
            <a:endParaRPr/>
          </a:p>
        </p:txBody>
      </p:sp>
      <p:pic>
        <p:nvPicPr>
          <p:cNvPr id="2263" name="Google Shape;2263;g1dc57526fe8_0_147"/>
          <p:cNvPicPr preferRelativeResize="0"/>
          <p:nvPr/>
        </p:nvPicPr>
        <p:blipFill>
          <a:blip r:embed="rId3">
            <a:alphaModFix/>
          </a:blip>
          <a:stretch>
            <a:fillRect/>
          </a:stretch>
        </p:blipFill>
        <p:spPr>
          <a:xfrm>
            <a:off x="1103300" y="3305181"/>
            <a:ext cx="5268450" cy="455075"/>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g1dc57526fe8_0_15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border-image</a:t>
            </a:r>
            <a:r>
              <a:rPr lang="pt-BR"/>
              <a:t>:</a:t>
            </a:r>
            <a:endParaRPr/>
          </a:p>
          <a:p>
            <a:pPr marL="0" lvl="0" indent="0" algn="l" rtl="0">
              <a:spcBef>
                <a:spcPts val="0"/>
              </a:spcBef>
              <a:spcAft>
                <a:spcPts val="0"/>
              </a:spcAft>
              <a:buNone/>
            </a:pPr>
            <a:endParaRPr/>
          </a:p>
        </p:txBody>
      </p:sp>
      <p:sp>
        <p:nvSpPr>
          <p:cNvPr id="2269" name="Google Shape;2269;g1dc57526fe8_0_15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Essa propriedade permite definir uma imagem que será  usada no lugar de  uma borda. Esta propriedade pode ser aplicada a todos os elementos, com exceção dos que tiverem a propriedade ‘border-collapse’. </a:t>
            </a:r>
            <a:endParaRPr/>
          </a:p>
          <a:p>
            <a:pPr marL="0" lvl="0" indent="0" algn="l" rtl="0">
              <a:spcBef>
                <a:spcPts val="1000"/>
              </a:spcBef>
              <a:spcAft>
                <a:spcPts val="0"/>
              </a:spcAft>
              <a:buNone/>
            </a:pPr>
            <a:r>
              <a:rPr lang="pt-BR"/>
              <a:t>Esta propriedade é uma abreviação de diversas outras propriedades como:</a:t>
            </a:r>
            <a:endParaRPr/>
          </a:p>
          <a:p>
            <a:pPr marL="457200" lvl="0" indent="-320040" algn="l" rtl="0">
              <a:spcBef>
                <a:spcPts val="1000"/>
              </a:spcBef>
              <a:spcAft>
                <a:spcPts val="0"/>
              </a:spcAft>
              <a:buSzPts val="1440"/>
              <a:buChar char="►"/>
            </a:pPr>
            <a:r>
              <a:rPr lang="pt-BR" b="1"/>
              <a:t>border-image-source</a:t>
            </a:r>
            <a:r>
              <a:rPr lang="pt-BR"/>
              <a:t>: Define o caminho da imagem</a:t>
            </a:r>
            <a:endParaRPr/>
          </a:p>
          <a:p>
            <a:pPr marL="457200" lvl="0" indent="-320040" algn="l" rtl="0">
              <a:spcBef>
                <a:spcPts val="0"/>
              </a:spcBef>
              <a:spcAft>
                <a:spcPts val="0"/>
              </a:spcAft>
              <a:buSzPts val="1440"/>
              <a:buChar char="►"/>
            </a:pPr>
            <a:r>
              <a:rPr lang="pt-BR" b="1"/>
              <a:t>border-image-width</a:t>
            </a:r>
            <a:r>
              <a:rPr lang="pt-BR"/>
              <a:t>: Define o tamanho da imagem</a:t>
            </a:r>
            <a:endParaRPr/>
          </a:p>
          <a:p>
            <a:pPr marL="457200" lvl="0" indent="-320040" algn="l" rtl="0">
              <a:spcBef>
                <a:spcPts val="0"/>
              </a:spcBef>
              <a:spcAft>
                <a:spcPts val="0"/>
              </a:spcAft>
              <a:buSzPts val="1440"/>
              <a:buChar char="►"/>
            </a:pPr>
            <a:r>
              <a:rPr lang="pt-BR" b="1"/>
              <a:t>border-image-slice</a:t>
            </a:r>
            <a:r>
              <a:rPr lang="pt-BR"/>
              <a:t>: Define em quantos pedaços a imagem vai se dividir, possui como valor padrão o número 100%</a:t>
            </a:r>
            <a:endParaRPr/>
          </a:p>
          <a:p>
            <a:pPr marL="457200" lvl="0" indent="-320040" algn="l" rtl="0">
              <a:spcBef>
                <a:spcPts val="0"/>
              </a:spcBef>
              <a:spcAft>
                <a:spcPts val="0"/>
              </a:spcAft>
              <a:buSzPts val="1440"/>
              <a:buChar char="►"/>
            </a:pPr>
            <a:r>
              <a:rPr lang="pt-BR" b="1"/>
              <a:t>border-image-outset</a:t>
            </a:r>
            <a:r>
              <a:rPr lang="pt-BR"/>
              <a:t>: assim como ‘outline-outset’, define o quão distante a borda vai ficar do conteúdo.</a:t>
            </a:r>
            <a:endParaRPr/>
          </a:p>
          <a:p>
            <a:pPr marL="457200" lvl="0" indent="-320040" algn="l" rtl="0">
              <a:spcBef>
                <a:spcPts val="0"/>
              </a:spcBef>
              <a:spcAft>
                <a:spcPts val="0"/>
              </a:spcAft>
              <a:buSzPts val="1440"/>
              <a:buChar char="►"/>
            </a:pPr>
            <a:r>
              <a:rPr lang="pt-BR" b="1"/>
              <a:t>border-image-repeat</a:t>
            </a:r>
            <a:r>
              <a:rPr lang="pt-BR"/>
              <a:t>: Controla a repetição da imagem para preencher a borda.</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g205789fab61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border-image</a:t>
            </a:r>
            <a:r>
              <a:rPr lang="pt-BR"/>
              <a:t>:</a:t>
            </a:r>
            <a:endParaRPr/>
          </a:p>
          <a:p>
            <a:pPr marL="0" lvl="0" indent="0" algn="l" rtl="0">
              <a:spcBef>
                <a:spcPts val="0"/>
              </a:spcBef>
              <a:spcAft>
                <a:spcPts val="0"/>
              </a:spcAft>
              <a:buNone/>
            </a:pPr>
            <a:r>
              <a:rPr lang="pt-BR"/>
              <a:t>border-image-source</a:t>
            </a:r>
            <a:endParaRPr/>
          </a:p>
        </p:txBody>
      </p:sp>
      <p:sp>
        <p:nvSpPr>
          <p:cNvPr id="2275" name="Google Shape;2275;g205789fab61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procura dentro da internet através da URL, ou dentro do computador através do caminho, tudo âncorado com a função url(pasta/nomeArquivo).</a:t>
            </a:r>
            <a:endParaRPr/>
          </a:p>
        </p:txBody>
      </p:sp>
      <p:pic>
        <p:nvPicPr>
          <p:cNvPr id="2276" name="Google Shape;2276;g205789fab61_0_0"/>
          <p:cNvPicPr preferRelativeResize="0"/>
          <p:nvPr/>
        </p:nvPicPr>
        <p:blipFill>
          <a:blip r:embed="rId3">
            <a:alphaModFix/>
          </a:blip>
          <a:stretch>
            <a:fillRect/>
          </a:stretch>
        </p:blipFill>
        <p:spPr>
          <a:xfrm>
            <a:off x="1103300" y="3159862"/>
            <a:ext cx="7758025" cy="546700"/>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g205789fab61_0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border-image</a:t>
            </a:r>
            <a:r>
              <a:rPr lang="pt-BR"/>
              <a:t>:</a:t>
            </a:r>
            <a:endParaRPr/>
          </a:p>
          <a:p>
            <a:pPr marL="0" lvl="0" indent="0" algn="l" rtl="0">
              <a:spcBef>
                <a:spcPts val="0"/>
              </a:spcBef>
              <a:spcAft>
                <a:spcPts val="0"/>
              </a:spcAft>
              <a:buNone/>
            </a:pPr>
            <a:r>
              <a:rPr lang="pt-BR"/>
              <a:t>border-image-width</a:t>
            </a:r>
            <a:endParaRPr/>
          </a:p>
        </p:txBody>
      </p:sp>
      <p:sp>
        <p:nvSpPr>
          <p:cNvPr id="2282" name="Google Shape;2282;g205789fab61_0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o tamanho da imagem, do quanto que ela terá de tamanho até o centro.</a:t>
            </a:r>
            <a:endParaRPr/>
          </a:p>
        </p:txBody>
      </p:sp>
      <p:pic>
        <p:nvPicPr>
          <p:cNvPr id="2283" name="Google Shape;2283;g205789fab61_0_6"/>
          <p:cNvPicPr preferRelativeResize="0"/>
          <p:nvPr/>
        </p:nvPicPr>
        <p:blipFill>
          <a:blip r:embed="rId3">
            <a:alphaModFix/>
          </a:blip>
          <a:stretch>
            <a:fillRect/>
          </a:stretch>
        </p:blipFill>
        <p:spPr>
          <a:xfrm>
            <a:off x="1103274" y="2892025"/>
            <a:ext cx="6170750" cy="563825"/>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g205789fab61_0_1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border-image</a:t>
            </a:r>
            <a:r>
              <a:rPr lang="pt-BR"/>
              <a:t>:</a:t>
            </a:r>
            <a:endParaRPr/>
          </a:p>
          <a:p>
            <a:pPr marL="0" lvl="0" indent="0" algn="l" rtl="0">
              <a:spcBef>
                <a:spcPts val="0"/>
              </a:spcBef>
              <a:spcAft>
                <a:spcPts val="0"/>
              </a:spcAft>
              <a:buNone/>
            </a:pPr>
            <a:r>
              <a:rPr lang="pt-BR"/>
              <a:t>border-image-slice</a:t>
            </a:r>
            <a:endParaRPr/>
          </a:p>
        </p:txBody>
      </p:sp>
      <p:sp>
        <p:nvSpPr>
          <p:cNvPr id="2289" name="Google Shape;2289;g205789fab61_0_1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a quantidade de vezes que a imagem será dividida, tem como valor padrão o número 100% e pode receber até 4 valores.</a:t>
            </a:r>
            <a:endParaRPr/>
          </a:p>
          <a:p>
            <a:pPr marL="0" lvl="0" indent="0" algn="l" rtl="0">
              <a:spcBef>
                <a:spcPts val="1000"/>
              </a:spcBef>
              <a:spcAft>
                <a:spcPts val="0"/>
              </a:spcAft>
              <a:buNone/>
            </a:pPr>
            <a:r>
              <a:rPr lang="pt-BR"/>
              <a:t>Quanto maior o valor colocado, mais a imagem irá ficar se dividindo</a:t>
            </a:r>
            <a:endParaRPr/>
          </a:p>
        </p:txBody>
      </p:sp>
      <p:pic>
        <p:nvPicPr>
          <p:cNvPr id="2290" name="Google Shape;2290;g205789fab61_0_13"/>
          <p:cNvPicPr preferRelativeResize="0"/>
          <p:nvPr/>
        </p:nvPicPr>
        <p:blipFill>
          <a:blip r:embed="rId3">
            <a:alphaModFix/>
          </a:blip>
          <a:stretch>
            <a:fillRect/>
          </a:stretch>
        </p:blipFill>
        <p:spPr>
          <a:xfrm>
            <a:off x="1103285" y="3748568"/>
            <a:ext cx="4083225" cy="298200"/>
          </a:xfrm>
          <a:prstGeom prst="rect">
            <a:avLst/>
          </a:prstGeom>
          <a:noFill/>
          <a:ln>
            <a:noFill/>
          </a:ln>
        </p:spPr>
      </p:pic>
      <p:pic>
        <p:nvPicPr>
          <p:cNvPr id="2291" name="Google Shape;2291;g205789fab61_0_13"/>
          <p:cNvPicPr preferRelativeResize="0"/>
          <p:nvPr/>
        </p:nvPicPr>
        <p:blipFill>
          <a:blip r:embed="rId4">
            <a:alphaModFix/>
          </a:blip>
          <a:stretch>
            <a:fillRect/>
          </a:stretch>
        </p:blipFill>
        <p:spPr>
          <a:xfrm>
            <a:off x="5186502" y="3748577"/>
            <a:ext cx="7005501" cy="756463"/>
          </a:xfrm>
          <a:prstGeom prst="rect">
            <a:avLst/>
          </a:prstGeom>
          <a:noFill/>
          <a:ln>
            <a:noFill/>
          </a:ln>
        </p:spPr>
      </p:pic>
      <p:pic>
        <p:nvPicPr>
          <p:cNvPr id="2292" name="Google Shape;2292;g205789fab61_0_13"/>
          <p:cNvPicPr preferRelativeResize="0"/>
          <p:nvPr/>
        </p:nvPicPr>
        <p:blipFill>
          <a:blip r:embed="rId5">
            <a:alphaModFix/>
          </a:blip>
          <a:stretch>
            <a:fillRect/>
          </a:stretch>
        </p:blipFill>
        <p:spPr>
          <a:xfrm>
            <a:off x="1103262" y="4843775"/>
            <a:ext cx="4083225" cy="211565"/>
          </a:xfrm>
          <a:prstGeom prst="rect">
            <a:avLst/>
          </a:prstGeom>
          <a:noFill/>
          <a:ln>
            <a:noFill/>
          </a:ln>
        </p:spPr>
      </p:pic>
      <p:pic>
        <p:nvPicPr>
          <p:cNvPr id="2293" name="Google Shape;2293;g205789fab61_0_13"/>
          <p:cNvPicPr preferRelativeResize="0"/>
          <p:nvPr/>
        </p:nvPicPr>
        <p:blipFill>
          <a:blip r:embed="rId6">
            <a:alphaModFix/>
          </a:blip>
          <a:stretch>
            <a:fillRect/>
          </a:stretch>
        </p:blipFill>
        <p:spPr>
          <a:xfrm>
            <a:off x="5186502" y="4843775"/>
            <a:ext cx="7005501" cy="767426"/>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g205789fab61_0_1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border-image</a:t>
            </a:r>
            <a:endParaRPr/>
          </a:p>
          <a:p>
            <a:pPr marL="0" lvl="0" indent="0" algn="l" rtl="0">
              <a:spcBef>
                <a:spcPts val="0"/>
              </a:spcBef>
              <a:spcAft>
                <a:spcPts val="0"/>
              </a:spcAft>
              <a:buNone/>
            </a:pPr>
            <a:r>
              <a:rPr lang="pt-BR"/>
              <a:t>border-image-outset</a:t>
            </a:r>
            <a:endParaRPr/>
          </a:p>
        </p:txBody>
      </p:sp>
      <p:sp>
        <p:nvSpPr>
          <p:cNvPr id="2299" name="Google Shape;2299;g205789fab61_0_1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o quão a imagem ficará  afastada do conteúdo, quanto maior o valor, mais afastada estará. </a:t>
            </a:r>
            <a:endParaRPr/>
          </a:p>
        </p:txBody>
      </p:sp>
      <p:pic>
        <p:nvPicPr>
          <p:cNvPr id="2300" name="Google Shape;2300;g205789fab61_0_18"/>
          <p:cNvPicPr preferRelativeResize="0"/>
          <p:nvPr/>
        </p:nvPicPr>
        <p:blipFill>
          <a:blip r:embed="rId3">
            <a:alphaModFix/>
          </a:blip>
          <a:stretch>
            <a:fillRect/>
          </a:stretch>
        </p:blipFill>
        <p:spPr>
          <a:xfrm>
            <a:off x="1103283" y="2981550"/>
            <a:ext cx="4716150" cy="406975"/>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g205789fab61_0_2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border-image</a:t>
            </a:r>
            <a:r>
              <a:rPr lang="pt-BR"/>
              <a:t>:</a:t>
            </a:r>
            <a:endParaRPr/>
          </a:p>
          <a:p>
            <a:pPr marL="0" lvl="0" indent="0" algn="l" rtl="0">
              <a:spcBef>
                <a:spcPts val="0"/>
              </a:spcBef>
              <a:spcAft>
                <a:spcPts val="0"/>
              </a:spcAft>
              <a:buNone/>
            </a:pPr>
            <a:r>
              <a:rPr lang="pt-BR"/>
              <a:t>border-image-repeat</a:t>
            </a:r>
            <a:endParaRPr/>
          </a:p>
        </p:txBody>
      </p:sp>
      <p:sp>
        <p:nvSpPr>
          <p:cNvPr id="2306" name="Google Shape;2306;g205789fab61_0_2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Controla a repetição da imagem para preencher a área da borda. Podendo receber até 2 valores, caso receba 1, será aplicado em todos os 4 lados, caso receba 2, o primeiro será aplicado na horizontal e o segundo na vertical. Os valores que ela pode receber são:</a:t>
            </a:r>
            <a:endParaRPr/>
          </a:p>
          <a:p>
            <a:pPr marL="457200" lvl="0" indent="-320040" algn="l" rtl="0">
              <a:spcBef>
                <a:spcPts val="1000"/>
              </a:spcBef>
              <a:spcAft>
                <a:spcPts val="0"/>
              </a:spcAft>
              <a:buSzPts val="1440"/>
              <a:buChar char="►"/>
            </a:pPr>
            <a:r>
              <a:rPr lang="pt-BR"/>
              <a:t>stretch = valor padrão, a imagem não se repete e  pode ficar deformada de acordo com o tamanho dela.</a:t>
            </a:r>
            <a:endParaRPr/>
          </a:p>
          <a:p>
            <a:pPr marL="457200" lvl="0" indent="-320040" algn="l" rtl="0">
              <a:spcBef>
                <a:spcPts val="0"/>
              </a:spcBef>
              <a:spcAft>
                <a:spcPts val="0"/>
              </a:spcAft>
              <a:buSzPts val="1440"/>
              <a:buChar char="►"/>
            </a:pPr>
            <a:r>
              <a:rPr lang="pt-BR"/>
              <a:t>repeat = ela irá se repetir toda vez que sua largura acabar.</a:t>
            </a:r>
            <a:endParaRPr/>
          </a:p>
          <a:p>
            <a:pPr marL="457200" lvl="0" indent="-320040" algn="l" rtl="0">
              <a:spcBef>
                <a:spcPts val="0"/>
              </a:spcBef>
              <a:spcAft>
                <a:spcPts val="0"/>
              </a:spcAft>
              <a:buSzPts val="1440"/>
              <a:buChar char="►"/>
            </a:pPr>
            <a:r>
              <a:rPr lang="pt-BR"/>
              <a:t>round = repete a imagem assim que a largura dela acaba  e ajusta o tamanho da mesma.</a:t>
            </a:r>
            <a:endParaRPr/>
          </a:p>
          <a:p>
            <a:pPr marL="457200" lvl="0" indent="-320040" algn="l" rtl="0">
              <a:spcBef>
                <a:spcPts val="0"/>
              </a:spcBef>
              <a:spcAft>
                <a:spcPts val="0"/>
              </a:spcAft>
              <a:buSzPts val="1440"/>
              <a:buChar char="►"/>
            </a:pPr>
            <a:r>
              <a:rPr lang="pt-BR"/>
              <a:t>space = repete a imagem, porém ao contrário dos 2 acima, é acrescentado um espaçamento na imagem.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Conceitos Importantes no HTML?</a:t>
            </a:r>
            <a:endParaRPr/>
          </a:p>
        </p:txBody>
      </p:sp>
      <p:sp>
        <p:nvSpPr>
          <p:cNvPr id="339" name="Google Shape;339;p31"/>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Hipertexto: Hipertexto significa simplesmente "Texto dentro do Texto". Um texto tem um link dentro dele, é um hipertexto. Sempre que você clicar em um link que o leva a uma nova página da Web, você clicou em um hipertexto. Hipertexto é uma maneira de vincular duas ou mais páginas da Web (documentos HTML) entre si.</a:t>
            </a:r>
            <a:endParaRPr/>
          </a:p>
        </p:txBody>
      </p:sp>
      <p:pic>
        <p:nvPicPr>
          <p:cNvPr id="340" name="Google Shape;340;p31"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g205789fab61_0_3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border-image</a:t>
            </a:r>
            <a:r>
              <a:rPr lang="pt-BR"/>
              <a:t>:</a:t>
            </a:r>
            <a:endParaRPr/>
          </a:p>
          <a:p>
            <a:pPr marL="0" lvl="0" indent="0" algn="l" rtl="0">
              <a:spcBef>
                <a:spcPts val="0"/>
              </a:spcBef>
              <a:spcAft>
                <a:spcPts val="0"/>
              </a:spcAft>
              <a:buNone/>
            </a:pPr>
            <a:r>
              <a:rPr lang="pt-BR"/>
              <a:t>border-image-repeat na prática</a:t>
            </a:r>
            <a:endParaRPr/>
          </a:p>
        </p:txBody>
      </p:sp>
      <p:sp>
        <p:nvSpPr>
          <p:cNvPr id="2312" name="Google Shape;2312;g205789fab61_0_3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13" name="Google Shape;2313;g205789fab61_0_30"/>
          <p:cNvPicPr preferRelativeResize="0"/>
          <p:nvPr/>
        </p:nvPicPr>
        <p:blipFill>
          <a:blip r:embed="rId3">
            <a:alphaModFix/>
          </a:blip>
          <a:stretch>
            <a:fillRect/>
          </a:stretch>
        </p:blipFill>
        <p:spPr>
          <a:xfrm>
            <a:off x="1103300" y="2052925"/>
            <a:ext cx="4515550" cy="437625"/>
          </a:xfrm>
          <a:prstGeom prst="rect">
            <a:avLst/>
          </a:prstGeom>
          <a:noFill/>
          <a:ln>
            <a:noFill/>
          </a:ln>
        </p:spPr>
      </p:pic>
      <p:pic>
        <p:nvPicPr>
          <p:cNvPr id="2314" name="Google Shape;2314;g205789fab61_0_30"/>
          <p:cNvPicPr preferRelativeResize="0"/>
          <p:nvPr/>
        </p:nvPicPr>
        <p:blipFill>
          <a:blip r:embed="rId4">
            <a:alphaModFix/>
          </a:blip>
          <a:stretch>
            <a:fillRect/>
          </a:stretch>
        </p:blipFill>
        <p:spPr>
          <a:xfrm>
            <a:off x="5618850" y="2052926"/>
            <a:ext cx="6573150" cy="736110"/>
          </a:xfrm>
          <a:prstGeom prst="rect">
            <a:avLst/>
          </a:prstGeom>
          <a:noFill/>
          <a:ln>
            <a:noFill/>
          </a:ln>
        </p:spPr>
      </p:pic>
      <p:pic>
        <p:nvPicPr>
          <p:cNvPr id="2315" name="Google Shape;2315;g205789fab61_0_30"/>
          <p:cNvPicPr preferRelativeResize="0"/>
          <p:nvPr/>
        </p:nvPicPr>
        <p:blipFill>
          <a:blip r:embed="rId5">
            <a:alphaModFix/>
          </a:blip>
          <a:stretch>
            <a:fillRect/>
          </a:stretch>
        </p:blipFill>
        <p:spPr>
          <a:xfrm>
            <a:off x="1103283" y="3066759"/>
            <a:ext cx="4515550" cy="391759"/>
          </a:xfrm>
          <a:prstGeom prst="rect">
            <a:avLst/>
          </a:prstGeom>
          <a:noFill/>
          <a:ln>
            <a:noFill/>
          </a:ln>
        </p:spPr>
      </p:pic>
      <p:pic>
        <p:nvPicPr>
          <p:cNvPr id="2316" name="Google Shape;2316;g205789fab61_0_30"/>
          <p:cNvPicPr preferRelativeResize="0"/>
          <p:nvPr/>
        </p:nvPicPr>
        <p:blipFill>
          <a:blip r:embed="rId6">
            <a:alphaModFix/>
          </a:blip>
          <a:stretch>
            <a:fillRect/>
          </a:stretch>
        </p:blipFill>
        <p:spPr>
          <a:xfrm>
            <a:off x="5618825" y="3105150"/>
            <a:ext cx="6573151" cy="702790"/>
          </a:xfrm>
          <a:prstGeom prst="rect">
            <a:avLst/>
          </a:prstGeom>
          <a:noFill/>
          <a:ln>
            <a:noFill/>
          </a:ln>
        </p:spPr>
      </p:pic>
      <p:pic>
        <p:nvPicPr>
          <p:cNvPr id="2317" name="Google Shape;2317;g205789fab61_0_30"/>
          <p:cNvPicPr preferRelativeResize="0"/>
          <p:nvPr/>
        </p:nvPicPr>
        <p:blipFill>
          <a:blip r:embed="rId7">
            <a:alphaModFix/>
          </a:blip>
          <a:stretch>
            <a:fillRect/>
          </a:stretch>
        </p:blipFill>
        <p:spPr>
          <a:xfrm>
            <a:off x="1103300" y="4216309"/>
            <a:ext cx="4515550" cy="494560"/>
          </a:xfrm>
          <a:prstGeom prst="rect">
            <a:avLst/>
          </a:prstGeom>
          <a:noFill/>
          <a:ln>
            <a:noFill/>
          </a:ln>
        </p:spPr>
      </p:pic>
      <p:pic>
        <p:nvPicPr>
          <p:cNvPr id="2318" name="Google Shape;2318;g205789fab61_0_30"/>
          <p:cNvPicPr preferRelativeResize="0"/>
          <p:nvPr/>
        </p:nvPicPr>
        <p:blipFill>
          <a:blip r:embed="rId8">
            <a:alphaModFix/>
          </a:blip>
          <a:stretch>
            <a:fillRect/>
          </a:stretch>
        </p:blipFill>
        <p:spPr>
          <a:xfrm>
            <a:off x="5618826" y="4216300"/>
            <a:ext cx="6573150" cy="724599"/>
          </a:xfrm>
          <a:prstGeom prst="rect">
            <a:avLst/>
          </a:prstGeom>
          <a:noFill/>
          <a:ln>
            <a:noFill/>
          </a:ln>
        </p:spPr>
      </p:pic>
      <p:pic>
        <p:nvPicPr>
          <p:cNvPr id="2319" name="Google Shape;2319;g205789fab61_0_30"/>
          <p:cNvPicPr preferRelativeResize="0"/>
          <p:nvPr/>
        </p:nvPicPr>
        <p:blipFill>
          <a:blip r:embed="rId9">
            <a:alphaModFix/>
          </a:blip>
          <a:stretch>
            <a:fillRect/>
          </a:stretch>
        </p:blipFill>
        <p:spPr>
          <a:xfrm>
            <a:off x="1103300" y="5468658"/>
            <a:ext cx="4551300" cy="437625"/>
          </a:xfrm>
          <a:prstGeom prst="rect">
            <a:avLst/>
          </a:prstGeom>
          <a:noFill/>
          <a:ln>
            <a:noFill/>
          </a:ln>
        </p:spPr>
      </p:pic>
      <p:pic>
        <p:nvPicPr>
          <p:cNvPr id="2320" name="Google Shape;2320;g205789fab61_0_30"/>
          <p:cNvPicPr preferRelativeResize="0"/>
          <p:nvPr/>
        </p:nvPicPr>
        <p:blipFill>
          <a:blip r:embed="rId10">
            <a:alphaModFix/>
          </a:blip>
          <a:stretch>
            <a:fillRect/>
          </a:stretch>
        </p:blipFill>
        <p:spPr>
          <a:xfrm>
            <a:off x="5654600" y="5468651"/>
            <a:ext cx="6573150" cy="731495"/>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g205789faebb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quotes</a:t>
            </a:r>
            <a:r>
              <a:rPr lang="pt-BR"/>
              <a:t>:</a:t>
            </a:r>
            <a:endParaRPr/>
          </a:p>
        </p:txBody>
      </p:sp>
      <p:sp>
        <p:nvSpPr>
          <p:cNvPr id="2326" name="Google Shape;2326;g205789faebb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o tipo de citação que pode ser usada em uma frase, como aspas simples duplas, e diversos outros acentos.</a:t>
            </a:r>
            <a:endParaRPr/>
          </a:p>
        </p:txBody>
      </p:sp>
      <p:pic>
        <p:nvPicPr>
          <p:cNvPr id="2327" name="Google Shape;2327;g205789faebb_0_0"/>
          <p:cNvPicPr preferRelativeResize="0"/>
          <p:nvPr/>
        </p:nvPicPr>
        <p:blipFill>
          <a:blip r:embed="rId3">
            <a:alphaModFix/>
          </a:blip>
          <a:stretch>
            <a:fillRect/>
          </a:stretch>
        </p:blipFill>
        <p:spPr>
          <a:xfrm>
            <a:off x="2097000" y="2760525"/>
            <a:ext cx="6959201" cy="4097475"/>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sp>
        <p:nvSpPr>
          <p:cNvPr id="2332" name="Google Shape;2332;g205789faebb_0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quotes</a:t>
            </a:r>
            <a:r>
              <a:rPr lang="pt-BR"/>
              <a:t>:</a:t>
            </a:r>
            <a:endParaRPr/>
          </a:p>
          <a:p>
            <a:pPr marL="0" lvl="0" indent="0" algn="l" rtl="0">
              <a:spcBef>
                <a:spcPts val="0"/>
              </a:spcBef>
              <a:spcAft>
                <a:spcPts val="0"/>
              </a:spcAft>
              <a:buNone/>
            </a:pPr>
            <a:r>
              <a:rPr lang="pt-BR"/>
              <a:t>quotes na prática</a:t>
            </a:r>
            <a:endParaRPr/>
          </a:p>
        </p:txBody>
      </p:sp>
      <p:sp>
        <p:nvSpPr>
          <p:cNvPr id="2333" name="Google Shape;2333;g205789faebb_0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34" name="Google Shape;2334;g205789faebb_0_6"/>
          <p:cNvPicPr preferRelativeResize="0"/>
          <p:nvPr/>
        </p:nvPicPr>
        <p:blipFill>
          <a:blip r:embed="rId3">
            <a:alphaModFix/>
          </a:blip>
          <a:stretch>
            <a:fillRect/>
          </a:stretch>
        </p:blipFill>
        <p:spPr>
          <a:xfrm>
            <a:off x="1837450" y="2052925"/>
            <a:ext cx="1890195" cy="4805075"/>
          </a:xfrm>
          <a:prstGeom prst="rect">
            <a:avLst/>
          </a:prstGeom>
          <a:noFill/>
          <a:ln>
            <a:noFill/>
          </a:ln>
        </p:spPr>
      </p:pic>
      <p:pic>
        <p:nvPicPr>
          <p:cNvPr id="2335" name="Google Shape;2335;g205789faebb_0_6"/>
          <p:cNvPicPr preferRelativeResize="0"/>
          <p:nvPr/>
        </p:nvPicPr>
        <p:blipFill>
          <a:blip r:embed="rId4">
            <a:alphaModFix/>
          </a:blip>
          <a:stretch>
            <a:fillRect/>
          </a:stretch>
        </p:blipFill>
        <p:spPr>
          <a:xfrm>
            <a:off x="5441582" y="2052935"/>
            <a:ext cx="4609209" cy="4805075"/>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g205789faebb_0_1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transform</a:t>
            </a:r>
            <a:r>
              <a:rPr lang="pt-BR"/>
              <a:t>:</a:t>
            </a:r>
            <a:endParaRPr/>
          </a:p>
        </p:txBody>
      </p:sp>
      <p:sp>
        <p:nvSpPr>
          <p:cNvPr id="2341" name="Google Shape;2341;g205789faebb_0_1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permite definir o elemento em um formato 2D ou 3D, pode fazer isso girando o elemento, o movendo, inclinando-o, entre outras coisas.</a:t>
            </a:r>
            <a:endParaRPr/>
          </a:p>
          <a:p>
            <a:pPr marL="0" lvl="0" indent="0" algn="l" rtl="0">
              <a:spcBef>
                <a:spcPts val="1000"/>
              </a:spcBef>
              <a:spcAft>
                <a:spcPts val="0"/>
              </a:spcAft>
              <a:buNone/>
            </a:pPr>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sp>
        <p:nvSpPr>
          <p:cNvPr id="2346" name="Google Shape;2346;g1dc79f6d70b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transform</a:t>
            </a:r>
            <a:r>
              <a:rPr lang="pt-BR"/>
              <a:t>:</a:t>
            </a:r>
            <a:endParaRPr/>
          </a:p>
          <a:p>
            <a:pPr marL="0" lvl="0" indent="0" algn="l" rtl="0">
              <a:spcBef>
                <a:spcPts val="0"/>
              </a:spcBef>
              <a:spcAft>
                <a:spcPts val="0"/>
              </a:spcAft>
              <a:buNone/>
            </a:pPr>
            <a:r>
              <a:rPr lang="pt-BR"/>
              <a:t>Alguns valores </a:t>
            </a:r>
            <a:endParaRPr/>
          </a:p>
        </p:txBody>
      </p:sp>
      <p:sp>
        <p:nvSpPr>
          <p:cNvPr id="2347" name="Google Shape;2347;g1dc79f6d70b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48" name="Google Shape;2348;g1dc79f6d70b_0_0"/>
          <p:cNvPicPr preferRelativeResize="0"/>
          <p:nvPr/>
        </p:nvPicPr>
        <p:blipFill>
          <a:blip r:embed="rId3">
            <a:alphaModFix/>
          </a:blip>
          <a:stretch>
            <a:fillRect/>
          </a:stretch>
        </p:blipFill>
        <p:spPr>
          <a:xfrm>
            <a:off x="2753698" y="1800625"/>
            <a:ext cx="6684601" cy="4700101"/>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g1dc79f6d70b_0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transform</a:t>
            </a:r>
            <a:r>
              <a:rPr lang="pt-BR"/>
              <a:t>:</a:t>
            </a:r>
            <a:endParaRPr/>
          </a:p>
          <a:p>
            <a:pPr marL="0" lvl="0" indent="0" algn="l" rtl="0">
              <a:spcBef>
                <a:spcPts val="0"/>
              </a:spcBef>
              <a:spcAft>
                <a:spcPts val="0"/>
              </a:spcAft>
              <a:buNone/>
            </a:pPr>
            <a:r>
              <a:rPr lang="pt-BR"/>
              <a:t>Alguns valores</a:t>
            </a:r>
            <a:endParaRPr/>
          </a:p>
        </p:txBody>
      </p:sp>
      <p:sp>
        <p:nvSpPr>
          <p:cNvPr id="2354" name="Google Shape;2354;g1dc79f6d70b_0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55" name="Google Shape;2355;g1dc79f6d70b_0_6"/>
          <p:cNvPicPr preferRelativeResize="0"/>
          <p:nvPr/>
        </p:nvPicPr>
        <p:blipFill>
          <a:blip r:embed="rId3">
            <a:alphaModFix/>
          </a:blip>
          <a:stretch>
            <a:fillRect/>
          </a:stretch>
        </p:blipFill>
        <p:spPr>
          <a:xfrm>
            <a:off x="4807325" y="1249099"/>
            <a:ext cx="6542975" cy="4606175"/>
          </a:xfrm>
          <a:prstGeom prst="rect">
            <a:avLst/>
          </a:prstGeom>
          <a:noFill/>
          <a:ln>
            <a:noFill/>
          </a:ln>
        </p:spPr>
      </p:pic>
      <p:pic>
        <p:nvPicPr>
          <p:cNvPr id="2356" name="Google Shape;2356;g1dc79f6d70b_0_6"/>
          <p:cNvPicPr preferRelativeResize="0"/>
          <p:nvPr/>
        </p:nvPicPr>
        <p:blipFill>
          <a:blip r:embed="rId4">
            <a:alphaModFix/>
          </a:blip>
          <a:stretch>
            <a:fillRect/>
          </a:stretch>
        </p:blipFill>
        <p:spPr>
          <a:xfrm>
            <a:off x="4807322" y="5855275"/>
            <a:ext cx="6542975" cy="453848"/>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g1dc79f6d70b_0_1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transform-origin</a:t>
            </a:r>
            <a:r>
              <a:rPr lang="pt-BR"/>
              <a:t>:</a:t>
            </a:r>
            <a:endParaRPr/>
          </a:p>
        </p:txBody>
      </p:sp>
      <p:sp>
        <p:nvSpPr>
          <p:cNvPr id="2362" name="Google Shape;2362;g1dc79f6d70b_0_1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permite que você defina a posição de um elemento que possui a propriedade ‘transform’. Ela pode receber dois valores, ambos tanto de unidades de medidas (px, cm, em, %) quanto eem direções, igual no ‘background-position’ (o primeiro valor pode receber </a:t>
            </a:r>
            <a:r>
              <a:rPr lang="pt-BR" b="1"/>
              <a:t>left center </a:t>
            </a:r>
            <a:r>
              <a:rPr lang="pt-BR"/>
              <a:t>e </a:t>
            </a:r>
            <a:r>
              <a:rPr lang="pt-BR" b="1"/>
              <a:t>right</a:t>
            </a:r>
            <a:r>
              <a:rPr lang="pt-BR"/>
              <a:t>, e o segundo valor pode receber </a:t>
            </a:r>
            <a:r>
              <a:rPr lang="pt-BR" b="1"/>
              <a:t>top center </a:t>
            </a:r>
            <a:r>
              <a:rPr lang="pt-BR"/>
              <a:t>e </a:t>
            </a:r>
            <a:r>
              <a:rPr lang="pt-BR" b="1"/>
              <a:t>bottom</a:t>
            </a:r>
            <a:r>
              <a:rPr lang="pt-BR"/>
              <a:t>).</a:t>
            </a:r>
            <a:endParaRPr/>
          </a:p>
          <a:p>
            <a:pPr marL="0" lvl="0" indent="0" algn="l" rtl="0">
              <a:spcBef>
                <a:spcPts val="1000"/>
              </a:spcBef>
              <a:spcAft>
                <a:spcPts val="0"/>
              </a:spcAft>
              <a:buNone/>
            </a:pPr>
            <a:endParaRPr/>
          </a:p>
          <a:p>
            <a:pPr marL="0" lvl="0" indent="0" algn="l" rtl="0">
              <a:spcBef>
                <a:spcPts val="1000"/>
              </a:spcBef>
              <a:spcAft>
                <a:spcPts val="0"/>
              </a:spcAft>
              <a:buNone/>
            </a:pPr>
            <a:r>
              <a:rPr lang="pt-BR"/>
              <a:t>Caso esta propriedade receba apenas 1 valor, ela irá aplicá-lo em todos os 4 lados, caso receba 2 valores, o primeiro irá aplicá-los na horizontal, e o segundo será aplicado na vertical.</a:t>
            </a:r>
            <a:endParaRPr/>
          </a:p>
        </p:txBody>
      </p:sp>
      <p:pic>
        <p:nvPicPr>
          <p:cNvPr id="2363" name="Google Shape;2363;g1dc79f6d70b_0_18"/>
          <p:cNvPicPr preferRelativeResize="0"/>
          <p:nvPr/>
        </p:nvPicPr>
        <p:blipFill>
          <a:blip r:embed="rId3">
            <a:alphaModFix/>
          </a:blip>
          <a:stretch>
            <a:fillRect/>
          </a:stretch>
        </p:blipFill>
        <p:spPr>
          <a:xfrm>
            <a:off x="3502125" y="3911904"/>
            <a:ext cx="3692650" cy="27810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g1dc79f6d70b_0_2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transform-style</a:t>
            </a:r>
            <a:r>
              <a:rPr lang="pt-BR"/>
              <a:t>:</a:t>
            </a:r>
            <a:endParaRPr/>
          </a:p>
        </p:txBody>
      </p:sp>
      <p:sp>
        <p:nvSpPr>
          <p:cNvPr id="2369" name="Google Shape;2369;g1dc79f6d70b_0_2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Permite que esta propriedade faça com que os elementos filhos em que foi aplicado a propriedade, permaneçam com o efeito 3D.</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Alguns valores que pode receber</a:t>
            </a:r>
            <a:endParaRPr/>
          </a:p>
        </p:txBody>
      </p:sp>
      <p:pic>
        <p:nvPicPr>
          <p:cNvPr id="2370" name="Google Shape;2370;g1dc79f6d70b_0_24"/>
          <p:cNvPicPr preferRelativeResize="0"/>
          <p:nvPr/>
        </p:nvPicPr>
        <p:blipFill>
          <a:blip r:embed="rId3">
            <a:alphaModFix/>
          </a:blip>
          <a:stretch>
            <a:fillRect/>
          </a:stretch>
        </p:blipFill>
        <p:spPr>
          <a:xfrm>
            <a:off x="1197038" y="2845542"/>
            <a:ext cx="3566375" cy="1166925"/>
          </a:xfrm>
          <a:prstGeom prst="rect">
            <a:avLst/>
          </a:prstGeom>
          <a:noFill/>
          <a:ln>
            <a:noFill/>
          </a:ln>
        </p:spPr>
      </p:pic>
      <p:pic>
        <p:nvPicPr>
          <p:cNvPr id="2371" name="Google Shape;2371;g1dc79f6d70b_0_24"/>
          <p:cNvPicPr preferRelativeResize="0"/>
          <p:nvPr/>
        </p:nvPicPr>
        <p:blipFill>
          <a:blip r:embed="rId4">
            <a:alphaModFix/>
          </a:blip>
          <a:stretch>
            <a:fillRect/>
          </a:stretch>
        </p:blipFill>
        <p:spPr>
          <a:xfrm>
            <a:off x="1103300" y="4668675"/>
            <a:ext cx="8946600" cy="883615"/>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g1dc79f6d70b_0_3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transition</a:t>
            </a:r>
            <a:r>
              <a:rPr lang="pt-BR"/>
              <a:t>:</a:t>
            </a:r>
            <a:endParaRPr/>
          </a:p>
        </p:txBody>
      </p:sp>
      <p:sp>
        <p:nvSpPr>
          <p:cNvPr id="2377" name="Google Shape;2377;g1dc79f6d70b_0_3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permite definir o efeito de transição, assim como o tempo que a transição durará, dentre outras coisas como o que vai passar por essa transição, etc. Ela é uma propriedade abreviada de outras 4, sendo:</a:t>
            </a:r>
            <a:endParaRPr/>
          </a:p>
          <a:p>
            <a:pPr marL="457200" lvl="0" indent="-320040" algn="l" rtl="0">
              <a:spcBef>
                <a:spcPts val="1000"/>
              </a:spcBef>
              <a:spcAft>
                <a:spcPts val="0"/>
              </a:spcAft>
              <a:buSzPts val="1440"/>
              <a:buChar char="►"/>
            </a:pPr>
            <a:r>
              <a:rPr lang="pt-BR" b="1"/>
              <a:t>transition-property</a:t>
            </a:r>
            <a:r>
              <a:rPr lang="pt-BR"/>
              <a:t> = Especifica o nome da propriedade para qual o será direcionado (Ex: width, linear, height, etc).</a:t>
            </a:r>
            <a:endParaRPr/>
          </a:p>
          <a:p>
            <a:pPr marL="457200" lvl="0" indent="-320040" algn="l" rtl="0">
              <a:spcBef>
                <a:spcPts val="0"/>
              </a:spcBef>
              <a:spcAft>
                <a:spcPts val="0"/>
              </a:spcAft>
              <a:buSzPts val="1440"/>
              <a:buChar char="►"/>
            </a:pPr>
            <a:r>
              <a:rPr lang="pt-BR" b="1"/>
              <a:t>transition-duration</a:t>
            </a:r>
            <a:r>
              <a:rPr lang="pt-BR"/>
              <a:t> = Especifica quantos segundos ou milissegundos o efeito de transição levará para ser concluído</a:t>
            </a:r>
            <a:endParaRPr/>
          </a:p>
          <a:p>
            <a:pPr marL="457200" lvl="0" indent="-320040" algn="l" rtl="0">
              <a:spcBef>
                <a:spcPts val="0"/>
              </a:spcBef>
              <a:spcAft>
                <a:spcPts val="0"/>
              </a:spcAft>
              <a:buSzPts val="1440"/>
              <a:buChar char="►"/>
            </a:pPr>
            <a:r>
              <a:rPr lang="pt-BR" b="1"/>
              <a:t>transition-timing-function</a:t>
            </a:r>
            <a:r>
              <a:rPr lang="pt-BR"/>
              <a:t> = Especifica a velocidade do efeito de transição</a:t>
            </a:r>
            <a:endParaRPr/>
          </a:p>
          <a:p>
            <a:pPr marL="457200" lvl="0" indent="-320040" algn="l" rtl="0">
              <a:spcBef>
                <a:spcPts val="0"/>
              </a:spcBef>
              <a:spcAft>
                <a:spcPts val="0"/>
              </a:spcAft>
              <a:buSzPts val="1440"/>
              <a:buChar char="►"/>
            </a:pPr>
            <a:r>
              <a:rPr lang="pt-BR" b="1"/>
              <a:t>transition-delay</a:t>
            </a:r>
            <a:r>
              <a:rPr lang="pt-BR"/>
              <a:t> = Define quando o efeito de transição sserá iniciado.</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g1dc79f6d70b_0_3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transition-property</a:t>
            </a:r>
            <a:r>
              <a:rPr lang="pt-BR"/>
              <a:t>:</a:t>
            </a:r>
            <a:endParaRPr/>
          </a:p>
        </p:txBody>
      </p:sp>
      <p:sp>
        <p:nvSpPr>
          <p:cNvPr id="2383" name="Google Shape;2383;g1dc79f6d70b_0_3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seleciona o que passará pelo efeito de transição, podendo ser a largura do elemento, sua altura, mudança de cor, dentre outras coisas.</a:t>
            </a:r>
            <a:endParaRPr/>
          </a:p>
        </p:txBody>
      </p:sp>
      <p:pic>
        <p:nvPicPr>
          <p:cNvPr id="2384" name="Google Shape;2384;g1dc79f6d70b_0_37"/>
          <p:cNvPicPr preferRelativeResize="0"/>
          <p:nvPr/>
        </p:nvPicPr>
        <p:blipFill>
          <a:blip r:embed="rId3">
            <a:alphaModFix/>
          </a:blip>
          <a:stretch>
            <a:fillRect/>
          </a:stretch>
        </p:blipFill>
        <p:spPr>
          <a:xfrm>
            <a:off x="1103306" y="3114650"/>
            <a:ext cx="4017825" cy="222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Conceitos Importantes no HTML?</a:t>
            </a:r>
            <a:endParaRPr/>
          </a:p>
        </p:txBody>
      </p:sp>
      <p:sp>
        <p:nvSpPr>
          <p:cNvPr id="346" name="Google Shape;346;p32"/>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Linguagem de marcação: Uma linguagem de marcação é uma linguagem de computador usada para aplicar convenções de layout e formatação a um documento de texto. A linguagem de marcação torna o texto mais interativo e dinâmico. Ele pode transformar texto em imagens, tabelas, links, etc.</a:t>
            </a:r>
            <a:endParaRPr/>
          </a:p>
        </p:txBody>
      </p:sp>
      <p:pic>
        <p:nvPicPr>
          <p:cNvPr id="347" name="Google Shape;347;p32"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g1dc79f6d70b_0_4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transition-property</a:t>
            </a:r>
            <a:r>
              <a:rPr lang="pt-BR"/>
              <a:t>:</a:t>
            </a:r>
            <a:endParaRPr/>
          </a:p>
          <a:p>
            <a:pPr marL="0" lvl="0" indent="0" algn="l" rtl="0">
              <a:spcBef>
                <a:spcPts val="0"/>
              </a:spcBef>
              <a:spcAft>
                <a:spcPts val="0"/>
              </a:spcAft>
              <a:buNone/>
            </a:pPr>
            <a:r>
              <a:rPr lang="pt-BR"/>
              <a:t>Valores</a:t>
            </a:r>
            <a:endParaRPr/>
          </a:p>
        </p:txBody>
      </p:sp>
      <p:sp>
        <p:nvSpPr>
          <p:cNvPr id="2390" name="Google Shape;2390;g1dc79f6d70b_0_4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91" name="Google Shape;2391;g1dc79f6d70b_0_43"/>
          <p:cNvPicPr preferRelativeResize="0"/>
          <p:nvPr/>
        </p:nvPicPr>
        <p:blipFill>
          <a:blip r:embed="rId3">
            <a:alphaModFix/>
          </a:blip>
          <a:stretch>
            <a:fillRect/>
          </a:stretch>
        </p:blipFill>
        <p:spPr>
          <a:xfrm>
            <a:off x="1103301" y="2052926"/>
            <a:ext cx="8946600" cy="1904211"/>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g1dc79f6d70b_0_49"/>
          <p:cNvSpPr txBox="1">
            <a:spLocks noGrp="1"/>
          </p:cNvSpPr>
          <p:nvPr>
            <p:ph type="title"/>
          </p:nvPr>
        </p:nvSpPr>
        <p:spPr>
          <a:xfrm>
            <a:off x="7985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transition-duration</a:t>
            </a:r>
            <a:r>
              <a:rPr lang="pt-BR"/>
              <a:t>:</a:t>
            </a:r>
            <a:endParaRPr/>
          </a:p>
        </p:txBody>
      </p:sp>
      <p:sp>
        <p:nvSpPr>
          <p:cNvPr id="2397" name="Google Shape;2397;g1dc79f6d70b_0_4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o tempo de duração que levará para que a transição seja concluída, podendo receber desde segundos a milissegundos terminando com ‘s’ no final.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No exemplo acima, a transição irá levar 5 segundos para ser concluída.</a:t>
            </a:r>
            <a:endParaRPr/>
          </a:p>
        </p:txBody>
      </p:sp>
      <p:pic>
        <p:nvPicPr>
          <p:cNvPr id="2398" name="Google Shape;2398;g1dc79f6d70b_0_49"/>
          <p:cNvPicPr preferRelativeResize="0"/>
          <p:nvPr/>
        </p:nvPicPr>
        <p:blipFill>
          <a:blip r:embed="rId3">
            <a:alphaModFix/>
          </a:blip>
          <a:stretch>
            <a:fillRect/>
          </a:stretch>
        </p:blipFill>
        <p:spPr>
          <a:xfrm>
            <a:off x="1103300" y="3314131"/>
            <a:ext cx="3352750" cy="1054950"/>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g1dc79f6d70b_0_5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transition-timing-function</a:t>
            </a:r>
            <a:r>
              <a:rPr lang="pt-BR"/>
              <a:t>:</a:t>
            </a:r>
            <a:endParaRPr/>
          </a:p>
        </p:txBody>
      </p:sp>
      <p:sp>
        <p:nvSpPr>
          <p:cNvPr id="2404" name="Google Shape;2404;g1dc79f6d70b_0_5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Aplica uma curva de transição, ou um tipo de efeito de transição por assim dizer, possui diversos valores, como:</a:t>
            </a:r>
            <a:endParaRPr/>
          </a:p>
        </p:txBody>
      </p:sp>
      <p:pic>
        <p:nvPicPr>
          <p:cNvPr id="2405" name="Google Shape;2405;g1dc79f6d70b_0_55"/>
          <p:cNvPicPr preferRelativeResize="0"/>
          <p:nvPr/>
        </p:nvPicPr>
        <p:blipFill>
          <a:blip r:embed="rId3">
            <a:alphaModFix/>
          </a:blip>
          <a:stretch>
            <a:fillRect/>
          </a:stretch>
        </p:blipFill>
        <p:spPr>
          <a:xfrm>
            <a:off x="6392450" y="2745175"/>
            <a:ext cx="5799550" cy="3420600"/>
          </a:xfrm>
          <a:prstGeom prst="rect">
            <a:avLst/>
          </a:prstGeom>
          <a:noFill/>
          <a:ln>
            <a:noFill/>
          </a:ln>
        </p:spPr>
      </p:pic>
      <p:pic>
        <p:nvPicPr>
          <p:cNvPr id="2406" name="Google Shape;2406;g1dc79f6d70b_0_55"/>
          <p:cNvPicPr preferRelativeResize="0"/>
          <p:nvPr/>
        </p:nvPicPr>
        <p:blipFill>
          <a:blip r:embed="rId4">
            <a:alphaModFix/>
          </a:blip>
          <a:stretch>
            <a:fillRect/>
          </a:stretch>
        </p:blipFill>
        <p:spPr>
          <a:xfrm>
            <a:off x="6392445" y="6165778"/>
            <a:ext cx="5799550" cy="420757"/>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g1dc79f6d70b_0_6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transition-delay</a:t>
            </a:r>
            <a:r>
              <a:rPr lang="pt-BR"/>
              <a:t>:</a:t>
            </a:r>
            <a:endParaRPr/>
          </a:p>
        </p:txBody>
      </p:sp>
      <p:sp>
        <p:nvSpPr>
          <p:cNvPr id="2412" name="Google Shape;2412;g1dc79f6d70b_0_6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Ela define o tempo em que a transição irá começar.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No exemplo acima, caso defina esta mesma div com a pseudoclass ‘hover’, e coloque o mouse sobre ela, irá demorar 2 segundos para a transição começar.</a:t>
            </a:r>
            <a:endParaRPr/>
          </a:p>
        </p:txBody>
      </p:sp>
      <p:pic>
        <p:nvPicPr>
          <p:cNvPr id="2413" name="Google Shape;2413;g1dc79f6d70b_0_63"/>
          <p:cNvPicPr preferRelativeResize="0"/>
          <p:nvPr/>
        </p:nvPicPr>
        <p:blipFill>
          <a:blip r:embed="rId3">
            <a:alphaModFix/>
          </a:blip>
          <a:stretch>
            <a:fillRect/>
          </a:stretch>
        </p:blipFill>
        <p:spPr>
          <a:xfrm>
            <a:off x="1103296" y="2516000"/>
            <a:ext cx="2561350" cy="886150"/>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sp>
        <p:nvSpPr>
          <p:cNvPr id="2418" name="Google Shape;2418;g1dc79f6d70b_0_6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translate</a:t>
            </a:r>
            <a:r>
              <a:rPr lang="pt-BR"/>
              <a:t>:</a:t>
            </a:r>
            <a:endParaRPr/>
          </a:p>
        </p:txBody>
      </p:sp>
      <p:sp>
        <p:nvSpPr>
          <p:cNvPr id="2419" name="Google Shape;2419;g1dc79f6d70b_0_6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permite que você altere a posição dos elementos, através das coordenadas x e y de um elemento em 2D. Também é possível definir a coordenada z para alterar a posição em 3D.</a:t>
            </a:r>
            <a:endParaRPr/>
          </a:p>
          <a:p>
            <a:pPr marL="0" lvl="0" indent="0" algn="l" rtl="0">
              <a:spcBef>
                <a:spcPts val="1000"/>
              </a:spcBef>
              <a:spcAft>
                <a:spcPts val="0"/>
              </a:spcAft>
              <a:buNone/>
            </a:pPr>
            <a:r>
              <a:rPr lang="pt-BR"/>
              <a:t>Ela recebe sempre 2 valores na maioria das vezes, o primeiro simbolizando o X e o segundo simbolizando o Y, caso haja um terceiro, irá referenciar o Z para um elemento 3D. Por exemplo:</a:t>
            </a:r>
            <a:endParaRPr/>
          </a:p>
          <a:p>
            <a:pPr marL="0" lvl="0" indent="0" algn="l" rtl="0">
              <a:spcBef>
                <a:spcPts val="1000"/>
              </a:spcBef>
              <a:spcAft>
                <a:spcPts val="0"/>
              </a:spcAft>
              <a:buNone/>
            </a:pPr>
            <a:endParaRPr/>
          </a:p>
        </p:txBody>
      </p:sp>
      <p:pic>
        <p:nvPicPr>
          <p:cNvPr id="2420" name="Google Shape;2420;g1dc79f6d70b_0_69"/>
          <p:cNvPicPr preferRelativeResize="0"/>
          <p:nvPr/>
        </p:nvPicPr>
        <p:blipFill>
          <a:blip r:embed="rId3">
            <a:alphaModFix/>
          </a:blip>
          <a:stretch>
            <a:fillRect/>
          </a:stretch>
        </p:blipFill>
        <p:spPr>
          <a:xfrm>
            <a:off x="1103305" y="4203525"/>
            <a:ext cx="3060125" cy="1060850"/>
          </a:xfrm>
          <a:prstGeom prst="rect">
            <a:avLst/>
          </a:prstGeom>
          <a:noFill/>
          <a:ln>
            <a:noFill/>
          </a:ln>
        </p:spPr>
      </p:pic>
      <p:pic>
        <p:nvPicPr>
          <p:cNvPr id="2421" name="Google Shape;2421;g1dc79f6d70b_0_69"/>
          <p:cNvPicPr preferRelativeResize="0"/>
          <p:nvPr/>
        </p:nvPicPr>
        <p:blipFill>
          <a:blip r:embed="rId4">
            <a:alphaModFix/>
          </a:blip>
          <a:stretch>
            <a:fillRect/>
          </a:stretch>
        </p:blipFill>
        <p:spPr>
          <a:xfrm>
            <a:off x="4671075" y="4203525"/>
            <a:ext cx="4114812" cy="1060850"/>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g1dc79f6d70b_0_7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resize</a:t>
            </a:r>
            <a:r>
              <a:rPr lang="pt-BR"/>
              <a:t>:</a:t>
            </a:r>
            <a:endParaRPr/>
          </a:p>
          <a:p>
            <a:pPr marL="0" lvl="0" indent="0" algn="l" rtl="0">
              <a:spcBef>
                <a:spcPts val="0"/>
              </a:spcBef>
              <a:spcAft>
                <a:spcPts val="0"/>
              </a:spcAft>
              <a:buNone/>
            </a:pPr>
            <a:endParaRPr/>
          </a:p>
        </p:txBody>
      </p:sp>
      <p:sp>
        <p:nvSpPr>
          <p:cNvPr id="2427" name="Google Shape;2427;g1dc79f6d70b_0_7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Caso você já tenha utilizado o elemento &lt;textarea&gt; deve ter percebido as barrinhas que aparecem no canto inferior direito, como estas aqui: </a:t>
            </a:r>
            <a:endParaRPr/>
          </a:p>
          <a:p>
            <a:pPr marL="0" lvl="0" indent="0" algn="l" rtl="0">
              <a:spcBef>
                <a:spcPts val="1000"/>
              </a:spcBef>
              <a:spcAft>
                <a:spcPts val="0"/>
              </a:spcAft>
              <a:buNone/>
            </a:pPr>
            <a:endParaRPr/>
          </a:p>
          <a:p>
            <a:pPr marL="0" lvl="0" indent="0" algn="l" rtl="0">
              <a:spcBef>
                <a:spcPts val="1000"/>
              </a:spcBef>
              <a:spcAft>
                <a:spcPts val="0"/>
              </a:spcAft>
              <a:buNone/>
            </a:pPr>
            <a:r>
              <a:rPr lang="pt-BR"/>
              <a:t>E notou que quando clica nessa barrinha, e arrasta para a horizontal, ou vertical, ele modifica o tamanho do ‘textarea’ de acordo, mas é possível controlar onde vai aumentar, se é na horizontal, na vertical, se vai remover essas barrinhas. Tudo isto usando a propriedade resize.</a:t>
            </a:r>
            <a:endParaRPr/>
          </a:p>
        </p:txBody>
      </p:sp>
      <p:pic>
        <p:nvPicPr>
          <p:cNvPr id="2428" name="Google Shape;2428;g1dc79f6d70b_0_77"/>
          <p:cNvPicPr preferRelativeResize="0"/>
          <p:nvPr/>
        </p:nvPicPr>
        <p:blipFill>
          <a:blip r:embed="rId3">
            <a:alphaModFix/>
          </a:blip>
          <a:stretch>
            <a:fillRect/>
          </a:stretch>
        </p:blipFill>
        <p:spPr>
          <a:xfrm>
            <a:off x="2628970" y="2766700"/>
            <a:ext cx="744525" cy="510125"/>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g1dc79f6d70b_0_8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resize</a:t>
            </a:r>
            <a:r>
              <a:rPr lang="pt-BR"/>
              <a:t>:</a:t>
            </a:r>
            <a:endParaRPr/>
          </a:p>
          <a:p>
            <a:pPr marL="0" lvl="0" indent="0" algn="l" rtl="0">
              <a:spcBef>
                <a:spcPts val="0"/>
              </a:spcBef>
              <a:spcAft>
                <a:spcPts val="0"/>
              </a:spcAft>
              <a:buNone/>
            </a:pPr>
            <a:r>
              <a:rPr lang="pt-BR"/>
              <a:t>Valores</a:t>
            </a:r>
            <a:endParaRPr/>
          </a:p>
        </p:txBody>
      </p:sp>
      <p:sp>
        <p:nvSpPr>
          <p:cNvPr id="2434" name="Google Shape;2434;g1dc79f6d70b_0_8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435" name="Google Shape;2435;g1dc79f6d70b_0_83"/>
          <p:cNvPicPr preferRelativeResize="0"/>
          <p:nvPr/>
        </p:nvPicPr>
        <p:blipFill>
          <a:blip r:embed="rId3">
            <a:alphaModFix/>
          </a:blip>
          <a:stretch>
            <a:fillRect/>
          </a:stretch>
        </p:blipFill>
        <p:spPr>
          <a:xfrm>
            <a:off x="1103300" y="2052928"/>
            <a:ext cx="8946599" cy="2597776"/>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g1dc89f9808b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Keyframes no CSS</a:t>
            </a:r>
            <a:endParaRPr/>
          </a:p>
        </p:txBody>
      </p:sp>
      <p:sp>
        <p:nvSpPr>
          <p:cNvPr id="2441" name="Google Shape;2441;g1dc89f9808b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keyframes não é de fato uma propriedade mas sim uma espécie de regra, capaz de definir uma animação usando apenas o CSS. Para usá-lo você deve escrever </a:t>
            </a:r>
            <a:r>
              <a:rPr lang="pt-BR" b="1"/>
              <a:t>@keyframe nomeAnimação{</a:t>
            </a:r>
            <a:r>
              <a:rPr lang="pt-BR"/>
              <a:t>} e dentro desses parênteses você vai colocar 0% (e a quantidade de porcentos, que deseja para a animação). Por exemplo:</a:t>
            </a:r>
            <a:endParaRPr/>
          </a:p>
          <a:p>
            <a:pPr marL="0" lvl="0" indent="0" algn="l" rtl="0">
              <a:spcBef>
                <a:spcPts val="1000"/>
              </a:spcBef>
              <a:spcAft>
                <a:spcPts val="0"/>
              </a:spcAft>
              <a:buNone/>
            </a:pPr>
            <a:endParaRPr/>
          </a:p>
          <a:p>
            <a:pPr marL="0" lvl="0" indent="0" algn="l" rtl="0">
              <a:lnSpc>
                <a:spcPct val="50000"/>
              </a:lnSpc>
              <a:spcBef>
                <a:spcPts val="1000"/>
              </a:spcBef>
              <a:spcAft>
                <a:spcPts val="0"/>
              </a:spcAft>
              <a:buNone/>
            </a:pPr>
            <a:r>
              <a:rPr lang="pt-BR"/>
              <a:t>No entanto, para que essa animação ocorra, </a:t>
            </a:r>
            <a:endParaRPr/>
          </a:p>
          <a:p>
            <a:pPr marL="0" lvl="0" indent="0" algn="l" rtl="0">
              <a:lnSpc>
                <a:spcPct val="50000"/>
              </a:lnSpc>
              <a:spcBef>
                <a:spcPts val="1000"/>
              </a:spcBef>
              <a:spcAft>
                <a:spcPts val="0"/>
              </a:spcAft>
              <a:buNone/>
            </a:pPr>
            <a:r>
              <a:rPr lang="pt-BR"/>
              <a:t>ela precisa ser chamada através da propriedade</a:t>
            </a:r>
            <a:endParaRPr/>
          </a:p>
          <a:p>
            <a:pPr marL="0" lvl="0" indent="0" algn="l" rtl="0">
              <a:lnSpc>
                <a:spcPct val="50000"/>
              </a:lnSpc>
              <a:spcBef>
                <a:spcPts val="1000"/>
              </a:spcBef>
              <a:spcAft>
                <a:spcPts val="0"/>
              </a:spcAft>
              <a:buNone/>
            </a:pPr>
            <a:r>
              <a:rPr lang="pt-BR"/>
              <a:t>‘animation’ no elemento que deseja animar:</a:t>
            </a:r>
            <a:endParaRPr/>
          </a:p>
        </p:txBody>
      </p:sp>
      <p:pic>
        <p:nvPicPr>
          <p:cNvPr id="2442" name="Google Shape;2442;g1dc89f9808b_0_0"/>
          <p:cNvPicPr preferRelativeResize="0"/>
          <p:nvPr/>
        </p:nvPicPr>
        <p:blipFill>
          <a:blip r:embed="rId3">
            <a:alphaModFix/>
          </a:blip>
          <a:stretch>
            <a:fillRect/>
          </a:stretch>
        </p:blipFill>
        <p:spPr>
          <a:xfrm>
            <a:off x="7269851" y="3354250"/>
            <a:ext cx="4664975" cy="3292925"/>
          </a:xfrm>
          <a:prstGeom prst="rect">
            <a:avLst/>
          </a:prstGeom>
          <a:noFill/>
          <a:ln>
            <a:noFill/>
          </a:ln>
        </p:spPr>
      </p:pic>
      <p:pic>
        <p:nvPicPr>
          <p:cNvPr id="2443" name="Google Shape;2443;g1dc89f9808b_0_0"/>
          <p:cNvPicPr preferRelativeResize="0"/>
          <p:nvPr/>
        </p:nvPicPr>
        <p:blipFill>
          <a:blip r:embed="rId4">
            <a:alphaModFix/>
          </a:blip>
          <a:stretch>
            <a:fillRect/>
          </a:stretch>
        </p:blipFill>
        <p:spPr>
          <a:xfrm>
            <a:off x="1640475" y="5255625"/>
            <a:ext cx="4823600" cy="344550"/>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g1dc89f9808b_0_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animation</a:t>
            </a:r>
            <a:r>
              <a:rPr lang="pt-BR"/>
              <a:t>:</a:t>
            </a:r>
            <a:endParaRPr/>
          </a:p>
        </p:txBody>
      </p:sp>
      <p:sp>
        <p:nvSpPr>
          <p:cNvPr id="2449" name="Google Shape;2449;g1dc89f9808b_0_7"/>
          <p:cNvSpPr txBox="1">
            <a:spLocks noGrp="1"/>
          </p:cNvSpPr>
          <p:nvPr>
            <p:ph type="body" idx="1"/>
          </p:nvPr>
        </p:nvSpPr>
        <p:spPr>
          <a:xfrm>
            <a:off x="1104212" y="20350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como vista no exemplo anterior, serve para chamar a animação do keyframe através de seu nome, além de especificar a duração que a animação terá. 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No exemplo acima, ela está chamando o keyframe ‘animacao’ e falando que sua animação terá  segundos de duração. Já a palavra ‘infinite’ irá fazer com que a animação se repita infinitamente. </a:t>
            </a:r>
            <a:endParaRPr/>
          </a:p>
          <a:p>
            <a:pPr marL="0" lvl="0" indent="0" algn="l" rtl="0">
              <a:spcBef>
                <a:spcPts val="1000"/>
              </a:spcBef>
              <a:spcAft>
                <a:spcPts val="0"/>
              </a:spcAft>
              <a:buNone/>
            </a:pPr>
            <a:r>
              <a:rPr lang="pt-BR"/>
              <a:t>Lembrando que o animation é uma propriedade usada no elemento em que ocorrerá a animação, caso você apenas faça o keyframe e não o chame no elemento, nada vai acontecer.</a:t>
            </a:r>
            <a:endParaRPr/>
          </a:p>
        </p:txBody>
      </p:sp>
      <p:pic>
        <p:nvPicPr>
          <p:cNvPr id="2450" name="Google Shape;2450;g1dc89f9808b_0_7"/>
          <p:cNvPicPr preferRelativeResize="0"/>
          <p:nvPr/>
        </p:nvPicPr>
        <p:blipFill>
          <a:blip r:embed="rId3">
            <a:alphaModFix/>
          </a:blip>
          <a:stretch>
            <a:fillRect/>
          </a:stretch>
        </p:blipFill>
        <p:spPr>
          <a:xfrm>
            <a:off x="2685038" y="3361197"/>
            <a:ext cx="5326825" cy="380475"/>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g1dc89f9808b_0_1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animation</a:t>
            </a:r>
            <a:r>
              <a:rPr lang="pt-BR"/>
              <a:t>:</a:t>
            </a:r>
            <a:endParaRPr/>
          </a:p>
          <a:p>
            <a:pPr marL="0" lvl="0" indent="0" algn="l" rtl="0">
              <a:spcBef>
                <a:spcPts val="0"/>
              </a:spcBef>
              <a:spcAft>
                <a:spcPts val="0"/>
              </a:spcAft>
              <a:buNone/>
            </a:pPr>
            <a:r>
              <a:rPr lang="pt-BR"/>
              <a:t>propriedades-independentes dele</a:t>
            </a:r>
            <a:endParaRPr/>
          </a:p>
        </p:txBody>
      </p:sp>
      <p:sp>
        <p:nvSpPr>
          <p:cNvPr id="2456" name="Google Shape;2456;g1dc89f9808b_0_1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457" name="Google Shape;2457;g1dc89f9808b_0_13"/>
          <p:cNvPicPr preferRelativeResize="0"/>
          <p:nvPr/>
        </p:nvPicPr>
        <p:blipFill>
          <a:blip r:embed="rId3">
            <a:alphaModFix/>
          </a:blip>
          <a:stretch>
            <a:fillRect/>
          </a:stretch>
        </p:blipFill>
        <p:spPr>
          <a:xfrm>
            <a:off x="1605500" y="1881013"/>
            <a:ext cx="7485901" cy="4539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Conceitos Importantes no HTML?</a:t>
            </a:r>
            <a:endParaRPr/>
          </a:p>
        </p:txBody>
      </p:sp>
      <p:sp>
        <p:nvSpPr>
          <p:cNvPr id="353" name="Google Shape;353;p33"/>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Página da Web: Uma página da Web é um documento normalmente escrito em HTML e traduzido por um navegador da Web. Uma página da Web pode ser identificada inserindo um URL. Uma página da Web pode ser do tipo estático ou dinâmico. Com a ajuda apenas do HTML, podemos criar páginas da Web estáticas .</a:t>
            </a:r>
            <a:endParaRPr/>
          </a:p>
        </p:txBody>
      </p:sp>
      <p:pic>
        <p:nvPicPr>
          <p:cNvPr id="354" name="Google Shape;354;p33"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g1dc89f9808b_0_6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Cores gradientes no CSS</a:t>
            </a:r>
            <a:endParaRPr/>
          </a:p>
        </p:txBody>
      </p:sp>
      <p:sp>
        <p:nvSpPr>
          <p:cNvPr id="2463" name="Google Shape;2463;g1dc89f9808b_0_6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Um gradiente basicamente é uma transição suave entre duas cores ou mais. Há algumas vantagens em usá-lo, sendo elas:</a:t>
            </a:r>
            <a:endParaRPr/>
          </a:p>
          <a:p>
            <a:pPr marL="457200" lvl="0" indent="-320040" algn="l" rtl="0">
              <a:spcBef>
                <a:spcPts val="1000"/>
              </a:spcBef>
              <a:spcAft>
                <a:spcPts val="0"/>
              </a:spcAft>
              <a:buSzPts val="1440"/>
              <a:buChar char="►"/>
            </a:pPr>
            <a:r>
              <a:rPr lang="pt-BR"/>
              <a:t>O tempo que leva para carregar a página é muito menor se comparado a uma imagem.</a:t>
            </a:r>
            <a:endParaRPr/>
          </a:p>
          <a:p>
            <a:pPr marL="457200" lvl="0" indent="-320040" algn="l" rtl="0">
              <a:spcBef>
                <a:spcPts val="0"/>
              </a:spcBef>
              <a:spcAft>
                <a:spcPts val="0"/>
              </a:spcAft>
              <a:buSzPts val="1440"/>
              <a:buChar char="►"/>
            </a:pPr>
            <a:r>
              <a:rPr lang="pt-BR"/>
              <a:t>Fornece uma excelente aparência independente da largura do dispositivo, já que o gradient é carregado pelo navegador.</a:t>
            </a:r>
            <a:endParaRPr/>
          </a:p>
          <a:p>
            <a:pPr marL="0" lvl="0" indent="0" algn="l" rtl="0">
              <a:spcBef>
                <a:spcPts val="1000"/>
              </a:spcBef>
              <a:spcAft>
                <a:spcPts val="0"/>
              </a:spcAft>
              <a:buNone/>
            </a:pPr>
            <a:r>
              <a:rPr lang="pt-BR"/>
              <a:t>Existem dois tipos de gradientes, sendo eles:</a:t>
            </a:r>
            <a:endParaRPr/>
          </a:p>
          <a:p>
            <a:pPr marL="457200" lvl="0" indent="-320040" algn="l" rtl="0">
              <a:spcBef>
                <a:spcPts val="1000"/>
              </a:spcBef>
              <a:spcAft>
                <a:spcPts val="0"/>
              </a:spcAft>
              <a:buSzPts val="1440"/>
              <a:buChar char="►"/>
            </a:pPr>
            <a:r>
              <a:rPr lang="pt-BR"/>
              <a:t>linear-gradient.</a:t>
            </a:r>
            <a:endParaRPr/>
          </a:p>
          <a:p>
            <a:pPr marL="457200" lvl="0" indent="-320040" algn="l" rtl="0">
              <a:spcBef>
                <a:spcPts val="0"/>
              </a:spcBef>
              <a:spcAft>
                <a:spcPts val="0"/>
              </a:spcAft>
              <a:buSzPts val="1440"/>
              <a:buChar char="►"/>
            </a:pPr>
            <a:r>
              <a:rPr lang="pt-BR"/>
              <a:t>radial-gradient.</a:t>
            </a:r>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g1dc96f7dace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Gradientes no CSS:</a:t>
            </a:r>
            <a:endParaRPr/>
          </a:p>
          <a:p>
            <a:pPr marL="0" lvl="0" indent="0" algn="l" rtl="0">
              <a:spcBef>
                <a:spcPts val="0"/>
              </a:spcBef>
              <a:spcAft>
                <a:spcPts val="0"/>
              </a:spcAft>
              <a:buNone/>
            </a:pPr>
            <a:r>
              <a:rPr lang="pt-BR"/>
              <a:t>linear-gradient</a:t>
            </a:r>
            <a:endParaRPr/>
          </a:p>
        </p:txBody>
      </p:sp>
      <p:sp>
        <p:nvSpPr>
          <p:cNvPr id="2469" name="Google Shape;2469;g1dc96f7dace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linear-gradient é uma especia de valor que faz uma transição de cores em linha reta. Pode ser utilizado em propriedades como ‘background’ e ‘color’. e sua sintaxe pode ser feita dessa forma:</a:t>
            </a:r>
            <a:endParaRPr/>
          </a:p>
          <a:p>
            <a:pPr marL="0" lvl="0" indent="0" algn="l" rtl="0">
              <a:spcBef>
                <a:spcPts val="1000"/>
              </a:spcBef>
              <a:spcAft>
                <a:spcPts val="0"/>
              </a:spcAft>
              <a:buNone/>
            </a:pPr>
            <a:endParaRPr/>
          </a:p>
          <a:p>
            <a:pPr marL="0" lvl="0" indent="0" algn="l" rtl="0">
              <a:spcBef>
                <a:spcPts val="1000"/>
              </a:spcBef>
              <a:spcAft>
                <a:spcPts val="0"/>
              </a:spcAft>
              <a:buNone/>
            </a:pPr>
            <a:r>
              <a:rPr lang="pt-BR"/>
              <a:t>Colocamos linear-gradient como valor e entre parênteses colocamos as duas cores, a primeira é a que irá aparecer em primeiro e transitará para a segunda cor:</a:t>
            </a:r>
            <a:endParaRPr/>
          </a:p>
        </p:txBody>
      </p:sp>
      <p:pic>
        <p:nvPicPr>
          <p:cNvPr id="2470" name="Google Shape;2470;g1dc96f7dace_0_0"/>
          <p:cNvPicPr preferRelativeResize="0"/>
          <p:nvPr/>
        </p:nvPicPr>
        <p:blipFill>
          <a:blip r:embed="rId3">
            <a:alphaModFix/>
          </a:blip>
          <a:stretch>
            <a:fillRect/>
          </a:stretch>
        </p:blipFill>
        <p:spPr>
          <a:xfrm>
            <a:off x="1103300" y="3124029"/>
            <a:ext cx="4716150" cy="291875"/>
          </a:xfrm>
          <a:prstGeom prst="rect">
            <a:avLst/>
          </a:prstGeom>
          <a:noFill/>
          <a:ln>
            <a:noFill/>
          </a:ln>
        </p:spPr>
      </p:pic>
      <p:pic>
        <p:nvPicPr>
          <p:cNvPr id="2471" name="Google Shape;2471;g1dc96f7dace_0_0"/>
          <p:cNvPicPr preferRelativeResize="0"/>
          <p:nvPr/>
        </p:nvPicPr>
        <p:blipFill>
          <a:blip r:embed="rId4">
            <a:alphaModFix/>
          </a:blip>
          <a:stretch>
            <a:fillRect/>
          </a:stretch>
        </p:blipFill>
        <p:spPr>
          <a:xfrm>
            <a:off x="4258397" y="4324500"/>
            <a:ext cx="2368525" cy="1065200"/>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sp>
        <p:nvSpPr>
          <p:cNvPr id="2476" name="Google Shape;2476;g1dc96f7dace_0_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Gradientes no CSS</a:t>
            </a:r>
            <a:endParaRPr/>
          </a:p>
          <a:p>
            <a:pPr marL="0" lvl="0" indent="0" algn="l" rtl="0">
              <a:spcBef>
                <a:spcPts val="0"/>
              </a:spcBef>
              <a:spcAft>
                <a:spcPts val="0"/>
              </a:spcAft>
              <a:buNone/>
            </a:pPr>
            <a:r>
              <a:rPr lang="pt-BR"/>
              <a:t>linear-gradient</a:t>
            </a:r>
            <a:endParaRPr/>
          </a:p>
        </p:txBody>
      </p:sp>
      <p:sp>
        <p:nvSpPr>
          <p:cNvPr id="2477" name="Google Shape;2477;g1dc96f7dace_0_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Para especificar a direção que deseja ver a transição, seja da esquerda para direita, vice-versa ou de baixo para cima. Basta colocar ‘to right’ (se quiser que o primeiro valor comece na esquerda e o último termina na direita), ‘to left’ (se quiser que o primeiro valor comece na direita e o segundo termine na esquerda), ‘to bottom’ (se quiser que o primeiro valor apareça em cima e o segundo apareça embaixo). Caso queira colocar na diagonal, basta falar ‘to direcao1 direcao2’. Por exemplo: ‘to bottom right’.</a:t>
            </a:r>
            <a:endParaRPr/>
          </a:p>
        </p:txBody>
      </p:sp>
      <p:pic>
        <p:nvPicPr>
          <p:cNvPr id="2478" name="Google Shape;2478;g1dc96f7dace_0_7"/>
          <p:cNvPicPr preferRelativeResize="0"/>
          <p:nvPr/>
        </p:nvPicPr>
        <p:blipFill>
          <a:blip r:embed="rId3">
            <a:alphaModFix/>
          </a:blip>
          <a:stretch>
            <a:fillRect/>
          </a:stretch>
        </p:blipFill>
        <p:spPr>
          <a:xfrm>
            <a:off x="2295687" y="5165300"/>
            <a:ext cx="5952350" cy="340128"/>
          </a:xfrm>
          <a:prstGeom prst="rect">
            <a:avLst/>
          </a:prstGeom>
          <a:noFill/>
          <a:ln>
            <a:noFill/>
          </a:ln>
        </p:spPr>
      </p:pic>
      <p:pic>
        <p:nvPicPr>
          <p:cNvPr id="2479" name="Google Shape;2479;g1dc96f7dace_0_7"/>
          <p:cNvPicPr preferRelativeResize="0"/>
          <p:nvPr/>
        </p:nvPicPr>
        <p:blipFill>
          <a:blip r:embed="rId4">
            <a:alphaModFix/>
          </a:blip>
          <a:stretch>
            <a:fillRect/>
          </a:stretch>
        </p:blipFill>
        <p:spPr>
          <a:xfrm>
            <a:off x="2295688" y="5839825"/>
            <a:ext cx="6105525" cy="819150"/>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g1dc96f7dace_0_1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Gradientes no CSS:</a:t>
            </a:r>
            <a:endParaRPr/>
          </a:p>
          <a:p>
            <a:pPr marL="0" lvl="0" indent="0" algn="l" rtl="0">
              <a:spcBef>
                <a:spcPts val="0"/>
              </a:spcBef>
              <a:spcAft>
                <a:spcPts val="0"/>
              </a:spcAft>
              <a:buNone/>
            </a:pPr>
            <a:r>
              <a:rPr lang="pt-BR"/>
              <a:t>radial-gradient </a:t>
            </a:r>
            <a:endParaRPr/>
          </a:p>
        </p:txBody>
      </p:sp>
      <p:sp>
        <p:nvSpPr>
          <p:cNvPr id="2485" name="Google Shape;2485;g1dc96f7dace_0_1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Já o ‘radial-gradient’ serve para fazer com que a primeira cor comece no centro e vá transitando para o segundo cor ao decorrer. Por exemplo:</a:t>
            </a:r>
            <a:endParaRPr/>
          </a:p>
        </p:txBody>
      </p:sp>
      <p:pic>
        <p:nvPicPr>
          <p:cNvPr id="2486" name="Google Shape;2486;g1dc96f7dace_0_14"/>
          <p:cNvPicPr preferRelativeResize="0"/>
          <p:nvPr/>
        </p:nvPicPr>
        <p:blipFill>
          <a:blip r:embed="rId3">
            <a:alphaModFix/>
          </a:blip>
          <a:stretch>
            <a:fillRect/>
          </a:stretch>
        </p:blipFill>
        <p:spPr>
          <a:xfrm>
            <a:off x="1103300" y="3248971"/>
            <a:ext cx="5397950" cy="296425"/>
          </a:xfrm>
          <a:prstGeom prst="rect">
            <a:avLst/>
          </a:prstGeom>
          <a:noFill/>
          <a:ln>
            <a:noFill/>
          </a:ln>
        </p:spPr>
      </p:pic>
      <p:pic>
        <p:nvPicPr>
          <p:cNvPr id="2487" name="Google Shape;2487;g1dc96f7dace_0_14"/>
          <p:cNvPicPr preferRelativeResize="0"/>
          <p:nvPr/>
        </p:nvPicPr>
        <p:blipFill>
          <a:blip r:embed="rId4">
            <a:alphaModFix/>
          </a:blip>
          <a:stretch>
            <a:fillRect/>
          </a:stretch>
        </p:blipFill>
        <p:spPr>
          <a:xfrm>
            <a:off x="1103298" y="3732450"/>
            <a:ext cx="2174225" cy="1639375"/>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Google Shape;2492;g1dc96f7dace_0_2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Gradientes no CSS:</a:t>
            </a:r>
            <a:endParaRPr/>
          </a:p>
          <a:p>
            <a:pPr marL="0" lvl="0" indent="0" algn="l" rtl="0">
              <a:spcBef>
                <a:spcPts val="0"/>
              </a:spcBef>
              <a:spcAft>
                <a:spcPts val="0"/>
              </a:spcAft>
              <a:buNone/>
            </a:pPr>
            <a:r>
              <a:rPr lang="pt-BR"/>
              <a:t>radial-gradient:</a:t>
            </a:r>
            <a:endParaRPr/>
          </a:p>
        </p:txBody>
      </p:sp>
      <p:sp>
        <p:nvSpPr>
          <p:cNvPr id="2493" name="Google Shape;2493;g1dc96f7dace_0_2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diferencial do radial e do linear, além da forma de transição, é que no radial é possível especificar a quantidade de cada cor que deseja, utilizando a unidade de medida %. </a:t>
            </a:r>
            <a:endParaRPr/>
          </a:p>
        </p:txBody>
      </p:sp>
      <p:pic>
        <p:nvPicPr>
          <p:cNvPr id="2494" name="Google Shape;2494;g1dc96f7dace_0_21"/>
          <p:cNvPicPr preferRelativeResize="0"/>
          <p:nvPr/>
        </p:nvPicPr>
        <p:blipFill>
          <a:blip r:embed="rId3">
            <a:alphaModFix/>
          </a:blip>
          <a:stretch>
            <a:fillRect/>
          </a:stretch>
        </p:blipFill>
        <p:spPr>
          <a:xfrm>
            <a:off x="1103300" y="3333750"/>
            <a:ext cx="6550975" cy="301175"/>
          </a:xfrm>
          <a:prstGeom prst="rect">
            <a:avLst/>
          </a:prstGeom>
          <a:noFill/>
          <a:ln>
            <a:noFill/>
          </a:ln>
        </p:spPr>
      </p:pic>
      <p:pic>
        <p:nvPicPr>
          <p:cNvPr id="2495" name="Google Shape;2495;g1dc96f7dace_0_21"/>
          <p:cNvPicPr preferRelativeResize="0"/>
          <p:nvPr/>
        </p:nvPicPr>
        <p:blipFill>
          <a:blip r:embed="rId4">
            <a:alphaModFix/>
          </a:blip>
          <a:stretch>
            <a:fillRect/>
          </a:stretch>
        </p:blipFill>
        <p:spPr>
          <a:xfrm>
            <a:off x="1103296" y="3876850"/>
            <a:ext cx="2318550" cy="1656100"/>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g1dc96f7dace_0_7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Flexbox no CSS</a:t>
            </a:r>
            <a:endParaRPr/>
          </a:p>
        </p:txBody>
      </p:sp>
      <p:sp>
        <p:nvSpPr>
          <p:cNvPr id="2501" name="Google Shape;2501;g1dc96f7dace_0_7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Anteriormente foi apresentado a propriedade display, que permite alterar os comportamentos dos elementos, com os valores ‘block, inline, inline-block’. No entanto, foi acrescentado o ‘display: flex’. Cujo o mesmo possibilita manipular os elementos dentro do contêiner (onde foi adicionado essa propriedade), ele torna previsível o comportamento do layout, independente de quantos elementos coloque, além de estar facilitando em muito o alinhamento dos mesmos.</a:t>
            </a:r>
            <a:endParaRPr/>
          </a:p>
          <a:p>
            <a:pPr marL="0" lvl="0" indent="0" algn="l" rtl="0">
              <a:spcBef>
                <a:spcPts val="1000"/>
              </a:spcBef>
              <a:spcAft>
                <a:spcPts val="0"/>
              </a:spcAft>
              <a:buNone/>
            </a:pPr>
            <a:r>
              <a:rPr lang="pt-BR"/>
              <a:t>Para utilizar o flexbox, basta colocar a propriedade ‘display: flex;’ no elemento pai daqueles que você deseja alinhar, logo, será permitido utilizar outras propriedades exclusivas do flex, sendo elas:</a:t>
            </a:r>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g1dcae755ee6_0_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Propriedades exclusivas</a:t>
            </a:r>
            <a:endParaRPr/>
          </a:p>
        </p:txBody>
      </p:sp>
      <p:sp>
        <p:nvSpPr>
          <p:cNvPr id="2507" name="Google Shape;2507;g1dcae755ee6_0_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08" name="Google Shape;2508;g1dcae755ee6_0_5"/>
          <p:cNvPicPr preferRelativeResize="0"/>
          <p:nvPr/>
        </p:nvPicPr>
        <p:blipFill>
          <a:blip r:embed="rId3">
            <a:alphaModFix/>
          </a:blip>
          <a:stretch>
            <a:fillRect/>
          </a:stretch>
        </p:blipFill>
        <p:spPr>
          <a:xfrm>
            <a:off x="2906100" y="1853125"/>
            <a:ext cx="6682028" cy="5004875"/>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g1dcae755ee6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flex-direction</a:t>
            </a:r>
            <a:endParaRPr/>
          </a:p>
        </p:txBody>
      </p:sp>
      <p:sp>
        <p:nvSpPr>
          <p:cNvPr id="2514" name="Google Shape;2514;g1dcae755ee6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Esta propriedade exclusiva do flexbox, permite estar alterando a direção dos elementos filhos do contêiner (supondo que seja uma div o elemento pai). Ele pode receber 4 valores, sendo ele:</a:t>
            </a:r>
            <a:endParaRPr/>
          </a:p>
          <a:p>
            <a:pPr marL="457200" lvl="0" indent="-320040" algn="l" rtl="0">
              <a:spcBef>
                <a:spcPts val="1000"/>
              </a:spcBef>
              <a:spcAft>
                <a:spcPts val="0"/>
              </a:spcAft>
              <a:buSzPts val="1440"/>
              <a:buChar char="►"/>
            </a:pPr>
            <a:r>
              <a:rPr lang="pt-BR" b="1"/>
              <a:t>row </a:t>
            </a:r>
            <a:r>
              <a:rPr lang="pt-BR"/>
              <a:t>= É o valor padrão, define que os elementos sejam inseridos em linha, um ao lado do outro.</a:t>
            </a:r>
            <a:endParaRPr/>
          </a:p>
          <a:p>
            <a:pPr marL="457200" lvl="0" indent="-320040" algn="l" rtl="0">
              <a:spcBef>
                <a:spcPts val="0"/>
              </a:spcBef>
              <a:spcAft>
                <a:spcPts val="0"/>
              </a:spcAft>
              <a:buSzPts val="1440"/>
              <a:buChar char="►"/>
            </a:pPr>
            <a:r>
              <a:rPr lang="pt-BR" b="1"/>
              <a:t>row-reverse </a:t>
            </a:r>
            <a:r>
              <a:rPr lang="pt-BR"/>
              <a:t>= Inverte a ordem dos elementos e os insere em linha, assim, o primeiro elemento inserido será o último exibido, e por assim vai.</a:t>
            </a:r>
            <a:endParaRPr/>
          </a:p>
          <a:p>
            <a:pPr marL="457200" lvl="0" indent="-320040" algn="l" rtl="0">
              <a:spcBef>
                <a:spcPts val="0"/>
              </a:spcBef>
              <a:spcAft>
                <a:spcPts val="0"/>
              </a:spcAft>
              <a:buSzPts val="1440"/>
              <a:buChar char="►"/>
            </a:pPr>
            <a:r>
              <a:rPr lang="pt-BR" b="1"/>
              <a:t>column </a:t>
            </a:r>
            <a:r>
              <a:rPr lang="pt-BR"/>
              <a:t>= Ordena os elementos na vertical, simulando uma coluna quando usado os elementos ficam com um comportamento similar ao de bloco. </a:t>
            </a:r>
            <a:endParaRPr/>
          </a:p>
          <a:p>
            <a:pPr marL="457200" lvl="0" indent="-320040" algn="l" rtl="0">
              <a:spcBef>
                <a:spcPts val="0"/>
              </a:spcBef>
              <a:spcAft>
                <a:spcPts val="0"/>
              </a:spcAft>
              <a:buSzPts val="1440"/>
              <a:buChar char="►"/>
            </a:pPr>
            <a:r>
              <a:rPr lang="pt-BR" b="1"/>
              <a:t>column-reverse </a:t>
            </a:r>
            <a:r>
              <a:rPr lang="pt-BR"/>
              <a:t>= Ordena os elementos na vertical e inverte a ordem deles, assim, o primeiro elemento inserido será o último exibido</a:t>
            </a:r>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g1dcae755ee6_0_1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flex-direction na prática</a:t>
            </a:r>
            <a:endParaRPr/>
          </a:p>
        </p:txBody>
      </p:sp>
      <p:sp>
        <p:nvSpPr>
          <p:cNvPr id="2520" name="Google Shape;2520;g1dcae755ee6_0_1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21" name="Google Shape;2521;g1dcae755ee6_0_11"/>
          <p:cNvPicPr preferRelativeResize="0"/>
          <p:nvPr/>
        </p:nvPicPr>
        <p:blipFill>
          <a:blip r:embed="rId3">
            <a:alphaModFix/>
          </a:blip>
          <a:stretch>
            <a:fillRect/>
          </a:stretch>
        </p:blipFill>
        <p:spPr>
          <a:xfrm>
            <a:off x="1103300" y="2303500"/>
            <a:ext cx="3457575" cy="1704975"/>
          </a:xfrm>
          <a:prstGeom prst="rect">
            <a:avLst/>
          </a:prstGeom>
          <a:noFill/>
          <a:ln>
            <a:noFill/>
          </a:ln>
        </p:spPr>
      </p:pic>
      <p:pic>
        <p:nvPicPr>
          <p:cNvPr id="2522" name="Google Shape;2522;g1dcae755ee6_0_11"/>
          <p:cNvPicPr preferRelativeResize="0"/>
          <p:nvPr/>
        </p:nvPicPr>
        <p:blipFill>
          <a:blip r:embed="rId4">
            <a:alphaModFix/>
          </a:blip>
          <a:stretch>
            <a:fillRect/>
          </a:stretch>
        </p:blipFill>
        <p:spPr>
          <a:xfrm>
            <a:off x="1103300" y="4763650"/>
            <a:ext cx="3457575" cy="1743315"/>
          </a:xfrm>
          <a:prstGeom prst="rect">
            <a:avLst/>
          </a:prstGeom>
          <a:noFill/>
          <a:ln>
            <a:noFill/>
          </a:ln>
        </p:spPr>
      </p:pic>
      <p:pic>
        <p:nvPicPr>
          <p:cNvPr id="2523" name="Google Shape;2523;g1dcae755ee6_0_11"/>
          <p:cNvPicPr preferRelativeResize="0"/>
          <p:nvPr/>
        </p:nvPicPr>
        <p:blipFill>
          <a:blip r:embed="rId5">
            <a:alphaModFix/>
          </a:blip>
          <a:stretch>
            <a:fillRect/>
          </a:stretch>
        </p:blipFill>
        <p:spPr>
          <a:xfrm>
            <a:off x="1103300" y="2053850"/>
            <a:ext cx="2135923" cy="249650"/>
          </a:xfrm>
          <a:prstGeom prst="rect">
            <a:avLst/>
          </a:prstGeom>
          <a:noFill/>
          <a:ln>
            <a:noFill/>
          </a:ln>
        </p:spPr>
      </p:pic>
      <p:pic>
        <p:nvPicPr>
          <p:cNvPr id="2524" name="Google Shape;2524;g1dcae755ee6_0_11"/>
          <p:cNvPicPr preferRelativeResize="0"/>
          <p:nvPr/>
        </p:nvPicPr>
        <p:blipFill>
          <a:blip r:embed="rId6">
            <a:alphaModFix/>
          </a:blip>
          <a:stretch>
            <a:fillRect/>
          </a:stretch>
        </p:blipFill>
        <p:spPr>
          <a:xfrm>
            <a:off x="1103300" y="4514000"/>
            <a:ext cx="3307775" cy="249650"/>
          </a:xfrm>
          <a:prstGeom prst="rect">
            <a:avLst/>
          </a:prstGeom>
          <a:noFill/>
          <a:ln>
            <a:noFill/>
          </a:ln>
        </p:spPr>
      </p:pic>
      <p:pic>
        <p:nvPicPr>
          <p:cNvPr id="2525" name="Google Shape;2525;g1dcae755ee6_0_11"/>
          <p:cNvPicPr preferRelativeResize="0"/>
          <p:nvPr/>
        </p:nvPicPr>
        <p:blipFill>
          <a:blip r:embed="rId7">
            <a:alphaModFix/>
          </a:blip>
          <a:stretch>
            <a:fillRect/>
          </a:stretch>
        </p:blipFill>
        <p:spPr>
          <a:xfrm>
            <a:off x="6496645" y="2052925"/>
            <a:ext cx="2714944" cy="249650"/>
          </a:xfrm>
          <a:prstGeom prst="rect">
            <a:avLst/>
          </a:prstGeom>
          <a:noFill/>
          <a:ln>
            <a:noFill/>
          </a:ln>
        </p:spPr>
      </p:pic>
      <p:pic>
        <p:nvPicPr>
          <p:cNvPr id="2526" name="Google Shape;2526;g1dcae755ee6_0_11"/>
          <p:cNvPicPr preferRelativeResize="0"/>
          <p:nvPr/>
        </p:nvPicPr>
        <p:blipFill>
          <a:blip r:embed="rId8">
            <a:alphaModFix/>
          </a:blip>
          <a:stretch>
            <a:fillRect/>
          </a:stretch>
        </p:blipFill>
        <p:spPr>
          <a:xfrm>
            <a:off x="6496650" y="2291588"/>
            <a:ext cx="3457575" cy="1728787"/>
          </a:xfrm>
          <a:prstGeom prst="rect">
            <a:avLst/>
          </a:prstGeom>
          <a:noFill/>
          <a:ln>
            <a:noFill/>
          </a:ln>
        </p:spPr>
      </p:pic>
      <p:pic>
        <p:nvPicPr>
          <p:cNvPr id="2527" name="Google Shape;2527;g1dcae755ee6_0_11"/>
          <p:cNvPicPr preferRelativeResize="0"/>
          <p:nvPr/>
        </p:nvPicPr>
        <p:blipFill>
          <a:blip r:embed="rId9">
            <a:alphaModFix/>
          </a:blip>
          <a:stretch>
            <a:fillRect/>
          </a:stretch>
        </p:blipFill>
        <p:spPr>
          <a:xfrm>
            <a:off x="6374463" y="4514000"/>
            <a:ext cx="3203680" cy="249650"/>
          </a:xfrm>
          <a:prstGeom prst="rect">
            <a:avLst/>
          </a:prstGeom>
          <a:noFill/>
          <a:ln>
            <a:noFill/>
          </a:ln>
        </p:spPr>
      </p:pic>
      <p:pic>
        <p:nvPicPr>
          <p:cNvPr id="2528" name="Google Shape;2528;g1dcae755ee6_0_11"/>
          <p:cNvPicPr preferRelativeResize="0"/>
          <p:nvPr/>
        </p:nvPicPr>
        <p:blipFill>
          <a:blip r:embed="rId10">
            <a:alphaModFix/>
          </a:blip>
          <a:stretch>
            <a:fillRect/>
          </a:stretch>
        </p:blipFill>
        <p:spPr>
          <a:xfrm>
            <a:off x="6374475" y="4763650"/>
            <a:ext cx="3701925" cy="1840563"/>
          </a:xfrm>
          <a:prstGeom prst="rect">
            <a:avLst/>
          </a:prstGeom>
          <a:noFill/>
          <a:ln>
            <a:noFill/>
          </a:ln>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g1dcae755ee6_0_2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justify-content</a:t>
            </a:r>
            <a:endParaRPr/>
          </a:p>
        </p:txBody>
      </p:sp>
      <p:sp>
        <p:nvSpPr>
          <p:cNvPr id="2534" name="Google Shape;2534;g1dcae755ee6_0_2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permite alinhar de forma horizontal os itens do contêiner que recebeu o ‘display: flex;’. Pode receber 6 valores, sendo eles:</a:t>
            </a:r>
            <a:endParaRPr/>
          </a:p>
          <a:p>
            <a:pPr marL="457200" lvl="0" indent="-320040" algn="l" rtl="0">
              <a:spcBef>
                <a:spcPts val="1000"/>
              </a:spcBef>
              <a:spcAft>
                <a:spcPts val="0"/>
              </a:spcAft>
              <a:buSzPts val="1440"/>
              <a:buChar char="►"/>
            </a:pPr>
            <a:r>
              <a:rPr lang="pt-BR"/>
              <a:t>flex-start = alinha os itens no começo da linha.</a:t>
            </a:r>
            <a:endParaRPr/>
          </a:p>
          <a:p>
            <a:pPr marL="457200" lvl="0" indent="-320040" algn="l" rtl="0">
              <a:spcBef>
                <a:spcPts val="0"/>
              </a:spcBef>
              <a:spcAft>
                <a:spcPts val="0"/>
              </a:spcAft>
              <a:buSzPts val="1440"/>
              <a:buChar char="►"/>
            </a:pPr>
            <a:r>
              <a:rPr lang="pt-BR"/>
              <a:t>flex-end = alinha os itens ao final da linha.</a:t>
            </a:r>
            <a:endParaRPr/>
          </a:p>
          <a:p>
            <a:pPr marL="457200" lvl="0" indent="-320040" algn="l" rtl="0">
              <a:spcBef>
                <a:spcPts val="0"/>
              </a:spcBef>
              <a:spcAft>
                <a:spcPts val="0"/>
              </a:spcAft>
              <a:buSzPts val="1440"/>
              <a:buChar char="►"/>
            </a:pPr>
            <a:r>
              <a:rPr lang="pt-BR"/>
              <a:t>center = alinha os itens ao centro da linha.</a:t>
            </a:r>
            <a:endParaRPr/>
          </a:p>
          <a:p>
            <a:pPr marL="457200" lvl="0" indent="-320040" algn="l" rtl="0">
              <a:spcBef>
                <a:spcPts val="0"/>
              </a:spcBef>
              <a:spcAft>
                <a:spcPts val="0"/>
              </a:spcAft>
              <a:buSzPts val="1440"/>
              <a:buChar char="►"/>
            </a:pPr>
            <a:r>
              <a:rPr lang="pt-BR"/>
              <a:t>space-around = acrescente um espaçamento a mais nos cantos da tela e os distribuem na linha.</a:t>
            </a:r>
            <a:endParaRPr/>
          </a:p>
          <a:p>
            <a:pPr marL="457200" lvl="0" indent="-320040" algn="l" rtl="0">
              <a:spcBef>
                <a:spcPts val="0"/>
              </a:spcBef>
              <a:spcAft>
                <a:spcPts val="0"/>
              </a:spcAft>
              <a:buSzPts val="1440"/>
              <a:buChar char="►"/>
            </a:pPr>
            <a:r>
              <a:rPr lang="pt-BR"/>
              <a:t>space-between =  Distribui os itens na linha de forma que ocupem todo o espaço especificado e tenha um espaçamento entre eles.</a:t>
            </a:r>
            <a:endParaRPr/>
          </a:p>
          <a:p>
            <a:pPr marL="457200" lvl="0" indent="-320040" algn="l" rtl="0">
              <a:spcBef>
                <a:spcPts val="0"/>
              </a:spcBef>
              <a:spcAft>
                <a:spcPts val="0"/>
              </a:spcAft>
              <a:buSzPts val="1440"/>
              <a:buChar char="►"/>
            </a:pPr>
            <a:r>
              <a:rPr lang="pt-BR"/>
              <a:t>space-evenly = Organiza o espaçamento dos itens de forma uniforme até entre os cantos da tela.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Breve história do HTML?</a:t>
            </a:r>
            <a:endParaRPr/>
          </a:p>
        </p:txBody>
      </p:sp>
      <p:sp>
        <p:nvSpPr>
          <p:cNvPr id="360" name="Google Shape;360;p34"/>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No final dos anos 80, um físico, Tim Berners-Lee, que era contratado do CERN, propôs um sistema para os pesquisadores do CERN. Em 1989, ele escreveu um memorando propondo um sistema de hipertexto baseado na internet.</a:t>
            </a:r>
            <a:endParaRPr/>
          </a:p>
          <a:p>
            <a:pPr marL="342900" lvl="0" indent="-241300" algn="l" rtl="0">
              <a:spcBef>
                <a:spcPts val="1000"/>
              </a:spcBef>
              <a:spcAft>
                <a:spcPts val="0"/>
              </a:spcAft>
              <a:buSzPts val="1600"/>
              <a:buFont typeface="Noto Sans Symbols"/>
              <a:buNone/>
            </a:pPr>
            <a:endParaRPr/>
          </a:p>
          <a:p>
            <a:pPr marL="342900" lvl="0" indent="-342900" algn="l" rtl="0">
              <a:spcBef>
                <a:spcPts val="1000"/>
              </a:spcBef>
              <a:spcAft>
                <a:spcPts val="0"/>
              </a:spcAft>
              <a:buSzPts val="1600"/>
              <a:buFont typeface="Noto Sans Symbols"/>
              <a:buChar char="⮚"/>
            </a:pPr>
            <a:r>
              <a:rPr lang="pt-BR"/>
              <a:t>Tim Berners-Lee é conhecido como o pai do HTML. A primeira descrição disponível do HTML foi um documento chamado "HTML Tags" proposto por Tim no final de 1991. A versão mais recente do HTML é o HTML5, que aprenderemos mais adiante neste tutorial.</a:t>
            </a:r>
            <a:endParaRPr/>
          </a:p>
        </p:txBody>
      </p:sp>
      <p:pic>
        <p:nvPicPr>
          <p:cNvPr id="361" name="Google Shape;361;p34"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g1dcae755ee6_0_3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justify-content na prática</a:t>
            </a:r>
            <a:endParaRPr/>
          </a:p>
        </p:txBody>
      </p:sp>
      <p:sp>
        <p:nvSpPr>
          <p:cNvPr id="2540" name="Google Shape;2540;g1dcae755ee6_0_3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41" name="Google Shape;2541;g1dcae755ee6_0_32"/>
          <p:cNvPicPr preferRelativeResize="0"/>
          <p:nvPr/>
        </p:nvPicPr>
        <p:blipFill>
          <a:blip r:embed="rId3">
            <a:alphaModFix/>
          </a:blip>
          <a:stretch>
            <a:fillRect/>
          </a:stretch>
        </p:blipFill>
        <p:spPr>
          <a:xfrm>
            <a:off x="646095" y="2052925"/>
            <a:ext cx="2723675" cy="256950"/>
          </a:xfrm>
          <a:prstGeom prst="rect">
            <a:avLst/>
          </a:prstGeom>
          <a:noFill/>
          <a:ln>
            <a:noFill/>
          </a:ln>
        </p:spPr>
      </p:pic>
      <p:pic>
        <p:nvPicPr>
          <p:cNvPr id="2542" name="Google Shape;2542;g1dcae755ee6_0_32"/>
          <p:cNvPicPr preferRelativeResize="0"/>
          <p:nvPr/>
        </p:nvPicPr>
        <p:blipFill>
          <a:blip r:embed="rId4">
            <a:alphaModFix/>
          </a:blip>
          <a:stretch>
            <a:fillRect/>
          </a:stretch>
        </p:blipFill>
        <p:spPr>
          <a:xfrm>
            <a:off x="646100" y="2309863"/>
            <a:ext cx="4267200" cy="1019175"/>
          </a:xfrm>
          <a:prstGeom prst="rect">
            <a:avLst/>
          </a:prstGeom>
          <a:noFill/>
          <a:ln>
            <a:noFill/>
          </a:ln>
        </p:spPr>
      </p:pic>
      <p:pic>
        <p:nvPicPr>
          <p:cNvPr id="2543" name="Google Shape;2543;g1dcae755ee6_0_32"/>
          <p:cNvPicPr preferRelativeResize="0"/>
          <p:nvPr/>
        </p:nvPicPr>
        <p:blipFill>
          <a:blip r:embed="rId5">
            <a:alphaModFix/>
          </a:blip>
          <a:stretch>
            <a:fillRect/>
          </a:stretch>
        </p:blipFill>
        <p:spPr>
          <a:xfrm>
            <a:off x="646094" y="3536650"/>
            <a:ext cx="2723675" cy="285202"/>
          </a:xfrm>
          <a:prstGeom prst="rect">
            <a:avLst/>
          </a:prstGeom>
          <a:noFill/>
          <a:ln>
            <a:noFill/>
          </a:ln>
        </p:spPr>
      </p:pic>
      <p:pic>
        <p:nvPicPr>
          <p:cNvPr id="2544" name="Google Shape;2544;g1dcae755ee6_0_32"/>
          <p:cNvPicPr preferRelativeResize="0"/>
          <p:nvPr/>
        </p:nvPicPr>
        <p:blipFill>
          <a:blip r:embed="rId6">
            <a:alphaModFix/>
          </a:blip>
          <a:stretch>
            <a:fillRect/>
          </a:stretch>
        </p:blipFill>
        <p:spPr>
          <a:xfrm>
            <a:off x="646100" y="3785801"/>
            <a:ext cx="4267200" cy="1096992"/>
          </a:xfrm>
          <a:prstGeom prst="rect">
            <a:avLst/>
          </a:prstGeom>
          <a:noFill/>
          <a:ln>
            <a:noFill/>
          </a:ln>
        </p:spPr>
      </p:pic>
      <p:pic>
        <p:nvPicPr>
          <p:cNvPr id="2545" name="Google Shape;2545;g1dcae755ee6_0_32"/>
          <p:cNvPicPr preferRelativeResize="0"/>
          <p:nvPr/>
        </p:nvPicPr>
        <p:blipFill>
          <a:blip r:embed="rId7">
            <a:alphaModFix/>
          </a:blip>
          <a:stretch>
            <a:fillRect/>
          </a:stretch>
        </p:blipFill>
        <p:spPr>
          <a:xfrm>
            <a:off x="646100" y="5051697"/>
            <a:ext cx="2728575" cy="236000"/>
          </a:xfrm>
          <a:prstGeom prst="rect">
            <a:avLst/>
          </a:prstGeom>
          <a:noFill/>
          <a:ln>
            <a:noFill/>
          </a:ln>
        </p:spPr>
      </p:pic>
      <p:pic>
        <p:nvPicPr>
          <p:cNvPr id="2546" name="Google Shape;2546;g1dcae755ee6_0_32"/>
          <p:cNvPicPr preferRelativeResize="0"/>
          <p:nvPr/>
        </p:nvPicPr>
        <p:blipFill>
          <a:blip r:embed="rId8">
            <a:alphaModFix/>
          </a:blip>
          <a:stretch>
            <a:fillRect/>
          </a:stretch>
        </p:blipFill>
        <p:spPr>
          <a:xfrm>
            <a:off x="646100" y="5287700"/>
            <a:ext cx="4267200" cy="1066800"/>
          </a:xfrm>
          <a:prstGeom prst="rect">
            <a:avLst/>
          </a:prstGeom>
          <a:noFill/>
          <a:ln>
            <a:noFill/>
          </a:ln>
        </p:spPr>
      </p:pic>
      <p:pic>
        <p:nvPicPr>
          <p:cNvPr id="2547" name="Google Shape;2547;g1dcae755ee6_0_32"/>
          <p:cNvPicPr preferRelativeResize="0"/>
          <p:nvPr/>
        </p:nvPicPr>
        <p:blipFill>
          <a:blip r:embed="rId9">
            <a:alphaModFix/>
          </a:blip>
          <a:stretch>
            <a:fillRect/>
          </a:stretch>
        </p:blipFill>
        <p:spPr>
          <a:xfrm>
            <a:off x="5560025" y="2038800"/>
            <a:ext cx="3596689" cy="285200"/>
          </a:xfrm>
          <a:prstGeom prst="rect">
            <a:avLst/>
          </a:prstGeom>
          <a:noFill/>
          <a:ln>
            <a:noFill/>
          </a:ln>
        </p:spPr>
      </p:pic>
      <p:pic>
        <p:nvPicPr>
          <p:cNvPr id="2548" name="Google Shape;2548;g1dcae755ee6_0_32"/>
          <p:cNvPicPr preferRelativeResize="0"/>
          <p:nvPr/>
        </p:nvPicPr>
        <p:blipFill>
          <a:blip r:embed="rId10">
            <a:alphaModFix/>
          </a:blip>
          <a:stretch>
            <a:fillRect/>
          </a:stretch>
        </p:blipFill>
        <p:spPr>
          <a:xfrm>
            <a:off x="5560026" y="2305126"/>
            <a:ext cx="5495157" cy="1097000"/>
          </a:xfrm>
          <a:prstGeom prst="rect">
            <a:avLst/>
          </a:prstGeom>
          <a:noFill/>
          <a:ln>
            <a:noFill/>
          </a:ln>
        </p:spPr>
      </p:pic>
      <p:pic>
        <p:nvPicPr>
          <p:cNvPr id="2549" name="Google Shape;2549;g1dcae755ee6_0_32"/>
          <p:cNvPicPr preferRelativeResize="0"/>
          <p:nvPr/>
        </p:nvPicPr>
        <p:blipFill>
          <a:blip r:embed="rId11">
            <a:alphaModFix/>
          </a:blip>
          <a:stretch>
            <a:fillRect/>
          </a:stretch>
        </p:blipFill>
        <p:spPr>
          <a:xfrm>
            <a:off x="5560025" y="3536650"/>
            <a:ext cx="3177928" cy="285200"/>
          </a:xfrm>
          <a:prstGeom prst="rect">
            <a:avLst/>
          </a:prstGeom>
          <a:noFill/>
          <a:ln>
            <a:noFill/>
          </a:ln>
        </p:spPr>
      </p:pic>
      <p:pic>
        <p:nvPicPr>
          <p:cNvPr id="2550" name="Google Shape;2550;g1dcae755ee6_0_32"/>
          <p:cNvPicPr preferRelativeResize="0"/>
          <p:nvPr/>
        </p:nvPicPr>
        <p:blipFill>
          <a:blip r:embed="rId12">
            <a:alphaModFix/>
          </a:blip>
          <a:stretch>
            <a:fillRect/>
          </a:stretch>
        </p:blipFill>
        <p:spPr>
          <a:xfrm>
            <a:off x="5560025" y="3815175"/>
            <a:ext cx="5562600" cy="1038225"/>
          </a:xfrm>
          <a:prstGeom prst="rect">
            <a:avLst/>
          </a:prstGeom>
          <a:noFill/>
          <a:ln>
            <a:noFill/>
          </a:ln>
        </p:spPr>
      </p:pic>
      <p:pic>
        <p:nvPicPr>
          <p:cNvPr id="2551" name="Google Shape;2551;g1dcae755ee6_0_32"/>
          <p:cNvPicPr preferRelativeResize="0"/>
          <p:nvPr/>
        </p:nvPicPr>
        <p:blipFill>
          <a:blip r:embed="rId13">
            <a:alphaModFix/>
          </a:blip>
          <a:stretch>
            <a:fillRect/>
          </a:stretch>
        </p:blipFill>
        <p:spPr>
          <a:xfrm>
            <a:off x="5560025" y="5034500"/>
            <a:ext cx="2844421" cy="236000"/>
          </a:xfrm>
          <a:prstGeom prst="rect">
            <a:avLst/>
          </a:prstGeom>
          <a:noFill/>
          <a:ln>
            <a:noFill/>
          </a:ln>
        </p:spPr>
      </p:pic>
      <p:pic>
        <p:nvPicPr>
          <p:cNvPr id="2552" name="Google Shape;2552;g1dcae755ee6_0_32"/>
          <p:cNvPicPr preferRelativeResize="0"/>
          <p:nvPr/>
        </p:nvPicPr>
        <p:blipFill>
          <a:blip r:embed="rId14">
            <a:alphaModFix/>
          </a:blip>
          <a:stretch>
            <a:fillRect/>
          </a:stretch>
        </p:blipFill>
        <p:spPr>
          <a:xfrm>
            <a:off x="5545750" y="5266450"/>
            <a:ext cx="5562600" cy="1013966"/>
          </a:xfrm>
          <a:prstGeom prst="rect">
            <a:avLst/>
          </a:prstGeom>
          <a:noFill/>
          <a:ln>
            <a:noFill/>
          </a:ln>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g1dcae755ee6_0_4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align-items</a:t>
            </a:r>
            <a:endParaRPr/>
          </a:p>
        </p:txBody>
      </p:sp>
      <p:sp>
        <p:nvSpPr>
          <p:cNvPr id="2558" name="Google Shape;2558;g1dcae755ee6_0_4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Ao contrário do justify-content, que alinha os itens horizontalmente, o align-items alinha os itens na vertical. Ele possui 3 valores, sendo eles: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start = alinha os itens no topo do contêiner.</a:t>
            </a:r>
            <a:endParaRPr/>
          </a:p>
          <a:p>
            <a:pPr marL="457200" lvl="0" indent="-320040" algn="l" rtl="0">
              <a:spcBef>
                <a:spcPts val="0"/>
              </a:spcBef>
              <a:spcAft>
                <a:spcPts val="0"/>
              </a:spcAft>
              <a:buSzPts val="1440"/>
              <a:buChar char="►"/>
            </a:pPr>
            <a:r>
              <a:rPr lang="pt-BR"/>
              <a:t>end = alinha os itens na parte inferior do contêiner.</a:t>
            </a:r>
            <a:endParaRPr/>
          </a:p>
          <a:p>
            <a:pPr marL="457200" lvl="0" indent="-320040" algn="l" rtl="0">
              <a:spcBef>
                <a:spcPts val="0"/>
              </a:spcBef>
              <a:spcAft>
                <a:spcPts val="0"/>
              </a:spcAft>
              <a:buSzPts val="1440"/>
              <a:buChar char="►"/>
            </a:pPr>
            <a:r>
              <a:rPr lang="pt-BR"/>
              <a:t>center = alinha os itens no centro do contêiner.</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g1dcae755ee6_0_5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aling-items na prática</a:t>
            </a:r>
            <a:endParaRPr/>
          </a:p>
        </p:txBody>
      </p:sp>
      <p:sp>
        <p:nvSpPr>
          <p:cNvPr id="2564" name="Google Shape;2564;g1dcae755ee6_0_5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65" name="Google Shape;2565;g1dcae755ee6_0_54"/>
          <p:cNvPicPr preferRelativeResize="0"/>
          <p:nvPr/>
        </p:nvPicPr>
        <p:blipFill>
          <a:blip r:embed="rId3">
            <a:alphaModFix/>
          </a:blip>
          <a:stretch>
            <a:fillRect/>
          </a:stretch>
        </p:blipFill>
        <p:spPr>
          <a:xfrm>
            <a:off x="1103277" y="2052925"/>
            <a:ext cx="2603275" cy="285300"/>
          </a:xfrm>
          <a:prstGeom prst="rect">
            <a:avLst/>
          </a:prstGeom>
          <a:noFill/>
          <a:ln>
            <a:noFill/>
          </a:ln>
        </p:spPr>
      </p:pic>
      <p:pic>
        <p:nvPicPr>
          <p:cNvPr id="2566" name="Google Shape;2566;g1dcae755ee6_0_54"/>
          <p:cNvPicPr preferRelativeResize="0"/>
          <p:nvPr/>
        </p:nvPicPr>
        <p:blipFill>
          <a:blip r:embed="rId4">
            <a:alphaModFix/>
          </a:blip>
          <a:stretch>
            <a:fillRect/>
          </a:stretch>
        </p:blipFill>
        <p:spPr>
          <a:xfrm>
            <a:off x="1103275" y="2338225"/>
            <a:ext cx="3855000" cy="1869675"/>
          </a:xfrm>
          <a:prstGeom prst="rect">
            <a:avLst/>
          </a:prstGeom>
          <a:noFill/>
          <a:ln>
            <a:noFill/>
          </a:ln>
        </p:spPr>
      </p:pic>
      <p:pic>
        <p:nvPicPr>
          <p:cNvPr id="2567" name="Google Shape;2567;g1dcae755ee6_0_54"/>
          <p:cNvPicPr preferRelativeResize="0"/>
          <p:nvPr/>
        </p:nvPicPr>
        <p:blipFill>
          <a:blip r:embed="rId5">
            <a:alphaModFix/>
          </a:blip>
          <a:stretch>
            <a:fillRect/>
          </a:stretch>
        </p:blipFill>
        <p:spPr>
          <a:xfrm>
            <a:off x="1103266" y="4414050"/>
            <a:ext cx="2603275" cy="308283"/>
          </a:xfrm>
          <a:prstGeom prst="rect">
            <a:avLst/>
          </a:prstGeom>
          <a:noFill/>
          <a:ln>
            <a:noFill/>
          </a:ln>
        </p:spPr>
      </p:pic>
      <p:pic>
        <p:nvPicPr>
          <p:cNvPr id="2568" name="Google Shape;2568;g1dcae755ee6_0_54"/>
          <p:cNvPicPr preferRelativeResize="0"/>
          <p:nvPr/>
        </p:nvPicPr>
        <p:blipFill>
          <a:blip r:embed="rId6">
            <a:alphaModFix/>
          </a:blip>
          <a:stretch>
            <a:fillRect/>
          </a:stretch>
        </p:blipFill>
        <p:spPr>
          <a:xfrm>
            <a:off x="1103275" y="4693000"/>
            <a:ext cx="3855000" cy="1869675"/>
          </a:xfrm>
          <a:prstGeom prst="rect">
            <a:avLst/>
          </a:prstGeom>
          <a:noFill/>
          <a:ln>
            <a:noFill/>
          </a:ln>
        </p:spPr>
      </p:pic>
      <p:pic>
        <p:nvPicPr>
          <p:cNvPr id="2569" name="Google Shape;2569;g1dcae755ee6_0_54"/>
          <p:cNvPicPr preferRelativeResize="0"/>
          <p:nvPr/>
        </p:nvPicPr>
        <p:blipFill>
          <a:blip r:embed="rId7">
            <a:alphaModFix/>
          </a:blip>
          <a:stretch>
            <a:fillRect/>
          </a:stretch>
        </p:blipFill>
        <p:spPr>
          <a:xfrm>
            <a:off x="6191868" y="2052925"/>
            <a:ext cx="2181706" cy="285300"/>
          </a:xfrm>
          <a:prstGeom prst="rect">
            <a:avLst/>
          </a:prstGeom>
          <a:noFill/>
          <a:ln>
            <a:noFill/>
          </a:ln>
        </p:spPr>
      </p:pic>
      <p:pic>
        <p:nvPicPr>
          <p:cNvPr id="2570" name="Google Shape;2570;g1dcae755ee6_0_54"/>
          <p:cNvPicPr preferRelativeResize="0"/>
          <p:nvPr/>
        </p:nvPicPr>
        <p:blipFill>
          <a:blip r:embed="rId8">
            <a:alphaModFix/>
          </a:blip>
          <a:stretch>
            <a:fillRect/>
          </a:stretch>
        </p:blipFill>
        <p:spPr>
          <a:xfrm>
            <a:off x="6191875" y="2321388"/>
            <a:ext cx="3855000" cy="1903346"/>
          </a:xfrm>
          <a:prstGeom prst="rect">
            <a:avLst/>
          </a:prstGeom>
          <a:noFill/>
          <a:ln>
            <a:noFill/>
          </a:ln>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sp>
        <p:nvSpPr>
          <p:cNvPr id="2575" name="Google Shape;2575;g1dcae755ee6_0_6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flex-wrap</a:t>
            </a:r>
            <a:endParaRPr/>
          </a:p>
        </p:txBody>
      </p:sp>
      <p:sp>
        <p:nvSpPr>
          <p:cNvPr id="2576" name="Google Shape;2576;g1dcae755ee6_0_6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permite definir se o item irá quebrar e ir para a linha inferior caso passe o espaçamento do contêiner, ou o define para não ir para a linha inferior, mesmo que passe do espaçamento permitido. Pode receber 3 valores, sendo eles: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wrap = quebra linha se passar do espaço.</a:t>
            </a:r>
            <a:endParaRPr/>
          </a:p>
          <a:p>
            <a:pPr marL="457200" lvl="0" indent="-320040" algn="l" rtl="0">
              <a:spcBef>
                <a:spcPts val="0"/>
              </a:spcBef>
              <a:spcAft>
                <a:spcPts val="0"/>
              </a:spcAft>
              <a:buSzPts val="1440"/>
              <a:buChar char="►"/>
            </a:pPr>
            <a:r>
              <a:rPr lang="pt-BR"/>
              <a:t>nowrap = não quebra linha mesmo passando do espaço.</a:t>
            </a:r>
            <a:endParaRPr/>
          </a:p>
          <a:p>
            <a:pPr marL="457200" lvl="0" indent="-320040" algn="l" rtl="0">
              <a:spcBef>
                <a:spcPts val="0"/>
              </a:spcBef>
              <a:spcAft>
                <a:spcPts val="0"/>
              </a:spcAft>
              <a:buSzPts val="1440"/>
              <a:buChar char="►"/>
            </a:pPr>
            <a:r>
              <a:rPr lang="pt-BR"/>
              <a:t>wrap-reverse = joga o elemento que passou do espaço para a linha superior ao invés da inferior.</a:t>
            </a:r>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g1dcae755ee6_0_7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flex-wrap na prática</a:t>
            </a:r>
            <a:endParaRPr/>
          </a:p>
        </p:txBody>
      </p:sp>
      <p:sp>
        <p:nvSpPr>
          <p:cNvPr id="2582" name="Google Shape;2582;g1dcae755ee6_0_7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83" name="Google Shape;2583;g1dcae755ee6_0_70"/>
          <p:cNvPicPr preferRelativeResize="0"/>
          <p:nvPr/>
        </p:nvPicPr>
        <p:blipFill>
          <a:blip r:embed="rId3">
            <a:alphaModFix/>
          </a:blip>
          <a:stretch>
            <a:fillRect/>
          </a:stretch>
        </p:blipFill>
        <p:spPr>
          <a:xfrm>
            <a:off x="1103276" y="2052925"/>
            <a:ext cx="2603275" cy="291275"/>
          </a:xfrm>
          <a:prstGeom prst="rect">
            <a:avLst/>
          </a:prstGeom>
          <a:noFill/>
          <a:ln>
            <a:noFill/>
          </a:ln>
        </p:spPr>
      </p:pic>
      <p:pic>
        <p:nvPicPr>
          <p:cNvPr id="2584" name="Google Shape;2584;g1dcae755ee6_0_70"/>
          <p:cNvPicPr preferRelativeResize="0"/>
          <p:nvPr/>
        </p:nvPicPr>
        <p:blipFill>
          <a:blip r:embed="rId4">
            <a:alphaModFix/>
          </a:blip>
          <a:stretch>
            <a:fillRect/>
          </a:stretch>
        </p:blipFill>
        <p:spPr>
          <a:xfrm>
            <a:off x="1103275" y="2344200"/>
            <a:ext cx="3480650" cy="1246450"/>
          </a:xfrm>
          <a:prstGeom prst="rect">
            <a:avLst/>
          </a:prstGeom>
          <a:noFill/>
          <a:ln>
            <a:noFill/>
          </a:ln>
        </p:spPr>
      </p:pic>
      <p:pic>
        <p:nvPicPr>
          <p:cNvPr id="2585" name="Google Shape;2585;g1dcae755ee6_0_70"/>
          <p:cNvPicPr preferRelativeResize="0"/>
          <p:nvPr/>
        </p:nvPicPr>
        <p:blipFill>
          <a:blip r:embed="rId5">
            <a:alphaModFix/>
          </a:blip>
          <a:stretch>
            <a:fillRect/>
          </a:stretch>
        </p:blipFill>
        <p:spPr>
          <a:xfrm>
            <a:off x="5977366" y="2052925"/>
            <a:ext cx="2038925" cy="291275"/>
          </a:xfrm>
          <a:prstGeom prst="rect">
            <a:avLst/>
          </a:prstGeom>
          <a:noFill/>
          <a:ln>
            <a:noFill/>
          </a:ln>
        </p:spPr>
      </p:pic>
      <p:pic>
        <p:nvPicPr>
          <p:cNvPr id="2586" name="Google Shape;2586;g1dcae755ee6_0_70"/>
          <p:cNvPicPr preferRelativeResize="0"/>
          <p:nvPr/>
        </p:nvPicPr>
        <p:blipFill>
          <a:blip r:embed="rId6">
            <a:alphaModFix/>
          </a:blip>
          <a:stretch>
            <a:fillRect/>
          </a:stretch>
        </p:blipFill>
        <p:spPr>
          <a:xfrm>
            <a:off x="5977375" y="2344200"/>
            <a:ext cx="3131852" cy="2261300"/>
          </a:xfrm>
          <a:prstGeom prst="rect">
            <a:avLst/>
          </a:prstGeom>
          <a:noFill/>
          <a:ln>
            <a:noFill/>
          </a:ln>
        </p:spPr>
      </p:pic>
      <p:pic>
        <p:nvPicPr>
          <p:cNvPr id="2587" name="Google Shape;2587;g1dcae755ee6_0_70"/>
          <p:cNvPicPr preferRelativeResize="0"/>
          <p:nvPr/>
        </p:nvPicPr>
        <p:blipFill>
          <a:blip r:embed="rId7">
            <a:alphaModFix/>
          </a:blip>
          <a:stretch>
            <a:fillRect/>
          </a:stretch>
        </p:blipFill>
        <p:spPr>
          <a:xfrm>
            <a:off x="1103271" y="4054750"/>
            <a:ext cx="2805438" cy="291275"/>
          </a:xfrm>
          <a:prstGeom prst="rect">
            <a:avLst/>
          </a:prstGeom>
          <a:noFill/>
          <a:ln>
            <a:noFill/>
          </a:ln>
        </p:spPr>
      </p:pic>
      <p:pic>
        <p:nvPicPr>
          <p:cNvPr id="2588" name="Google Shape;2588;g1dcae755ee6_0_70"/>
          <p:cNvPicPr preferRelativeResize="0"/>
          <p:nvPr/>
        </p:nvPicPr>
        <p:blipFill>
          <a:blip r:embed="rId8">
            <a:alphaModFix/>
          </a:blip>
          <a:stretch>
            <a:fillRect/>
          </a:stretch>
        </p:blipFill>
        <p:spPr>
          <a:xfrm>
            <a:off x="1117876" y="4346026"/>
            <a:ext cx="3081675" cy="2261300"/>
          </a:xfrm>
          <a:prstGeom prst="rect">
            <a:avLst/>
          </a:prstGeom>
          <a:noFill/>
          <a:ln>
            <a:noFill/>
          </a:ln>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g1dcae755ee6_0_7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align-content</a:t>
            </a:r>
            <a:endParaRPr/>
          </a:p>
        </p:txBody>
      </p:sp>
      <p:sp>
        <p:nvSpPr>
          <p:cNvPr id="2594" name="Google Shape;2594;g1dcae755ee6_0_7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possui os mesmos valores da ‘align-items’, porém com algumas diferenças. Ele precisa que a propriedade ‘flex-wrap’ possua o valor ‘wrap’ para que funcione perfeitamente. </a:t>
            </a:r>
            <a:endParaRPr/>
          </a:p>
          <a:p>
            <a:pPr marL="0" lvl="0" indent="0" algn="l" rtl="0">
              <a:spcBef>
                <a:spcPts val="1000"/>
              </a:spcBef>
              <a:spcAft>
                <a:spcPts val="0"/>
              </a:spcAft>
              <a:buNone/>
            </a:pPr>
            <a:r>
              <a:rPr lang="pt-BR"/>
              <a:t>Sua principal diferença do align-items, é que ele usa o flex-wrap para quebrar a linha, e por isso ele não tem o mesmo espaçamento que é natural do outro align.</a:t>
            </a:r>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g1dcae755ee6_0_8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r>
              <a:rPr lang="pt-BR"/>
              <a:t>;</a:t>
            </a:r>
            <a:endParaRPr/>
          </a:p>
          <a:p>
            <a:pPr marL="0" lvl="0" indent="0" algn="l" rtl="0">
              <a:spcBef>
                <a:spcPts val="0"/>
              </a:spcBef>
              <a:spcAft>
                <a:spcPts val="0"/>
              </a:spcAft>
              <a:buNone/>
            </a:pPr>
            <a:r>
              <a:rPr lang="pt-BR"/>
              <a:t>align-content na prática</a:t>
            </a:r>
            <a:endParaRPr/>
          </a:p>
        </p:txBody>
      </p:sp>
      <p:sp>
        <p:nvSpPr>
          <p:cNvPr id="2600" name="Google Shape;2600;g1dcae755ee6_0_8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601" name="Google Shape;2601;g1dcae755ee6_0_86"/>
          <p:cNvPicPr preferRelativeResize="0"/>
          <p:nvPr/>
        </p:nvPicPr>
        <p:blipFill>
          <a:blip r:embed="rId3">
            <a:alphaModFix/>
          </a:blip>
          <a:stretch>
            <a:fillRect/>
          </a:stretch>
        </p:blipFill>
        <p:spPr>
          <a:xfrm>
            <a:off x="1103296" y="2052925"/>
            <a:ext cx="2031475" cy="471825"/>
          </a:xfrm>
          <a:prstGeom prst="rect">
            <a:avLst/>
          </a:prstGeom>
          <a:noFill/>
          <a:ln>
            <a:noFill/>
          </a:ln>
        </p:spPr>
      </p:pic>
      <p:pic>
        <p:nvPicPr>
          <p:cNvPr id="2602" name="Google Shape;2602;g1dcae755ee6_0_86"/>
          <p:cNvPicPr preferRelativeResize="0"/>
          <p:nvPr/>
        </p:nvPicPr>
        <p:blipFill>
          <a:blip r:embed="rId4">
            <a:alphaModFix/>
          </a:blip>
          <a:stretch>
            <a:fillRect/>
          </a:stretch>
        </p:blipFill>
        <p:spPr>
          <a:xfrm>
            <a:off x="1103299" y="2524751"/>
            <a:ext cx="2031475" cy="3084806"/>
          </a:xfrm>
          <a:prstGeom prst="rect">
            <a:avLst/>
          </a:prstGeom>
          <a:noFill/>
          <a:ln>
            <a:noFill/>
          </a:ln>
        </p:spPr>
      </p:pic>
      <p:pic>
        <p:nvPicPr>
          <p:cNvPr id="2603" name="Google Shape;2603;g1dcae755ee6_0_86"/>
          <p:cNvPicPr preferRelativeResize="0"/>
          <p:nvPr/>
        </p:nvPicPr>
        <p:blipFill>
          <a:blip r:embed="rId5">
            <a:alphaModFix/>
          </a:blip>
          <a:stretch>
            <a:fillRect/>
          </a:stretch>
        </p:blipFill>
        <p:spPr>
          <a:xfrm>
            <a:off x="5690899" y="2052925"/>
            <a:ext cx="2031475" cy="403919"/>
          </a:xfrm>
          <a:prstGeom prst="rect">
            <a:avLst/>
          </a:prstGeom>
          <a:noFill/>
          <a:ln>
            <a:noFill/>
          </a:ln>
        </p:spPr>
      </p:pic>
      <p:pic>
        <p:nvPicPr>
          <p:cNvPr id="2604" name="Google Shape;2604;g1dcae755ee6_0_86"/>
          <p:cNvPicPr preferRelativeResize="0"/>
          <p:nvPr/>
        </p:nvPicPr>
        <p:blipFill>
          <a:blip r:embed="rId6">
            <a:alphaModFix/>
          </a:blip>
          <a:stretch>
            <a:fillRect/>
          </a:stretch>
        </p:blipFill>
        <p:spPr>
          <a:xfrm>
            <a:off x="5690899" y="2456838"/>
            <a:ext cx="2031475" cy="3078172"/>
          </a:xfrm>
          <a:prstGeom prst="rect">
            <a:avLst/>
          </a:prstGeom>
          <a:noFill/>
          <a:ln>
            <a:noFill/>
          </a:ln>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g1dcae755ee6_0_9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flex-flow</a:t>
            </a:r>
            <a:endParaRPr/>
          </a:p>
        </p:txBody>
      </p:sp>
      <p:sp>
        <p:nvSpPr>
          <p:cNvPr id="2610" name="Google Shape;2610;g1dcae755ee6_0_9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é uma fusão das propriedades ‘flex-wrap’ e ‘flex-direction’. Basicamente ele é uma propriedade abreviada dos dois, pode receber o valor de ambos como ‘row wrap’, ‘column wrap-reverse’, etc.</a:t>
            </a:r>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g1dcae755ee6_0_10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r>
              <a:rPr lang="pt-BR"/>
              <a:t>;</a:t>
            </a:r>
            <a:endParaRPr/>
          </a:p>
          <a:p>
            <a:pPr marL="0" lvl="0" indent="0" algn="l" rtl="0">
              <a:spcBef>
                <a:spcPts val="0"/>
              </a:spcBef>
              <a:spcAft>
                <a:spcPts val="0"/>
              </a:spcAft>
              <a:buNone/>
            </a:pPr>
            <a:r>
              <a:rPr lang="pt-BR"/>
              <a:t>order</a:t>
            </a:r>
            <a:endParaRPr/>
          </a:p>
        </p:txBody>
      </p:sp>
      <p:sp>
        <p:nvSpPr>
          <p:cNvPr id="2616" name="Google Shape;2616;g1dcae755ee6_0_10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Ao contrário das propriedades anteriores, o order é usado nos itens ao invés do contêiner. Utilizado para definir a ordem em que cada item será exibido.</a:t>
            </a:r>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g1dcae755ee6_0_10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r>
              <a:rPr lang="pt-BR"/>
              <a:t>;</a:t>
            </a:r>
            <a:endParaRPr/>
          </a:p>
          <a:p>
            <a:pPr marL="0" lvl="0" indent="0" algn="l" rtl="0">
              <a:spcBef>
                <a:spcPts val="0"/>
              </a:spcBef>
              <a:spcAft>
                <a:spcPts val="0"/>
              </a:spcAft>
              <a:buNone/>
            </a:pPr>
            <a:r>
              <a:rPr lang="pt-BR"/>
              <a:t>order na prática</a:t>
            </a:r>
            <a:endParaRPr/>
          </a:p>
        </p:txBody>
      </p:sp>
      <p:sp>
        <p:nvSpPr>
          <p:cNvPr id="2622" name="Google Shape;2622;g1dcae755ee6_0_10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623" name="Google Shape;2623;g1dcae755ee6_0_106"/>
          <p:cNvPicPr preferRelativeResize="0"/>
          <p:nvPr/>
        </p:nvPicPr>
        <p:blipFill>
          <a:blip r:embed="rId3">
            <a:alphaModFix/>
          </a:blip>
          <a:stretch>
            <a:fillRect/>
          </a:stretch>
        </p:blipFill>
        <p:spPr>
          <a:xfrm>
            <a:off x="1103286" y="2052933"/>
            <a:ext cx="4022224" cy="4195500"/>
          </a:xfrm>
          <a:prstGeom prst="rect">
            <a:avLst/>
          </a:prstGeom>
          <a:noFill/>
          <a:ln>
            <a:noFill/>
          </a:ln>
        </p:spPr>
      </p:pic>
      <p:pic>
        <p:nvPicPr>
          <p:cNvPr id="2624" name="Google Shape;2624;g1dcae755ee6_0_106"/>
          <p:cNvPicPr preferRelativeResize="0"/>
          <p:nvPr/>
        </p:nvPicPr>
        <p:blipFill>
          <a:blip r:embed="rId4">
            <a:alphaModFix/>
          </a:blip>
          <a:stretch>
            <a:fillRect/>
          </a:stretch>
        </p:blipFill>
        <p:spPr>
          <a:xfrm>
            <a:off x="6119719" y="2052928"/>
            <a:ext cx="2728490" cy="4195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Recursos da Linguagem HTML?</a:t>
            </a:r>
            <a:endParaRPr/>
          </a:p>
        </p:txBody>
      </p:sp>
      <p:sp>
        <p:nvSpPr>
          <p:cNvPr id="367" name="Google Shape;367;p35"/>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600"/>
              <a:buFont typeface="Noto Sans Symbols"/>
              <a:buChar char="⮚"/>
            </a:pPr>
            <a:r>
              <a:rPr lang="pt-BR"/>
              <a:t>1) É uma linguagem muito fácil e simples . Pode ser facilmente compreendido e modificado.</a:t>
            </a:r>
            <a:endParaRPr/>
          </a:p>
          <a:p>
            <a:pPr marL="342900" lvl="0" indent="-241300" algn="l" rtl="0">
              <a:spcBef>
                <a:spcPts val="1000"/>
              </a:spcBef>
              <a:spcAft>
                <a:spcPts val="0"/>
              </a:spcAft>
              <a:buSzPts val="1600"/>
              <a:buFont typeface="Noto Sans Symbols"/>
              <a:buNone/>
            </a:pPr>
            <a:endParaRPr/>
          </a:p>
          <a:p>
            <a:pPr marL="342900" lvl="0" indent="-342900" algn="l" rtl="0">
              <a:spcBef>
                <a:spcPts val="1000"/>
              </a:spcBef>
              <a:spcAft>
                <a:spcPts val="0"/>
              </a:spcAft>
              <a:buSzPts val="1600"/>
              <a:buFont typeface="Noto Sans Symbols"/>
              <a:buChar char="⮚"/>
            </a:pPr>
            <a:r>
              <a:rPr lang="pt-BR"/>
              <a:t>2) É muito fácil fazer uma apresentação eficaz com HTML porque tem muitas tags de formatação.</a:t>
            </a:r>
            <a:endParaRPr/>
          </a:p>
          <a:p>
            <a:pPr marL="342900" lvl="0" indent="-241300" algn="l" rtl="0">
              <a:spcBef>
                <a:spcPts val="1000"/>
              </a:spcBef>
              <a:spcAft>
                <a:spcPts val="0"/>
              </a:spcAft>
              <a:buSzPts val="1600"/>
              <a:buFont typeface="Noto Sans Symbols"/>
              <a:buNone/>
            </a:pPr>
            <a:endParaRPr/>
          </a:p>
          <a:p>
            <a:pPr marL="342900" lvl="0" indent="-342900" algn="l" rtl="0">
              <a:spcBef>
                <a:spcPts val="1000"/>
              </a:spcBef>
              <a:spcAft>
                <a:spcPts val="0"/>
              </a:spcAft>
              <a:buSzPts val="1600"/>
              <a:buFont typeface="Noto Sans Symbols"/>
              <a:buChar char="⮚"/>
            </a:pPr>
            <a:r>
              <a:rPr lang="pt-BR"/>
              <a:t>3) É uma linguagem de marcação , portanto, fornece uma maneira flexível de projetar páginas da Web junto com o texto.</a:t>
            </a:r>
            <a:endParaRPr/>
          </a:p>
          <a:p>
            <a:pPr marL="342900" lvl="0" indent="-241300" algn="l" rtl="0">
              <a:spcBef>
                <a:spcPts val="1000"/>
              </a:spcBef>
              <a:spcAft>
                <a:spcPts val="0"/>
              </a:spcAft>
              <a:buSzPts val="1600"/>
              <a:buFont typeface="Noto Sans Symbols"/>
              <a:buNone/>
            </a:pPr>
            <a:endParaRPr/>
          </a:p>
          <a:p>
            <a:pPr marL="342900" lvl="0" indent="-342900" algn="l" rtl="0">
              <a:spcBef>
                <a:spcPts val="1000"/>
              </a:spcBef>
              <a:spcAft>
                <a:spcPts val="0"/>
              </a:spcAft>
              <a:buSzPts val="1600"/>
              <a:buFont typeface="Noto Sans Symbols"/>
              <a:buChar char="⮚"/>
            </a:pPr>
            <a:r>
              <a:rPr lang="pt-BR"/>
              <a:t>4) Facilita aos programadores adicionar um link nas páginas da web (por tag âncora html), aumentando assim o interesse de navegação do usuário.</a:t>
            </a:r>
            <a:endParaRPr/>
          </a:p>
          <a:p>
            <a:pPr marL="342900" lvl="0" indent="-241300" algn="l" rtl="0">
              <a:spcBef>
                <a:spcPts val="1000"/>
              </a:spcBef>
              <a:spcAft>
                <a:spcPts val="0"/>
              </a:spcAft>
              <a:buSzPts val="1600"/>
              <a:buFont typeface="Noto Sans Symbols"/>
              <a:buNone/>
            </a:pPr>
            <a:endParaRPr/>
          </a:p>
        </p:txBody>
      </p:sp>
      <p:pic>
        <p:nvPicPr>
          <p:cNvPr id="368" name="Google Shape;368;p35" descr="HTML tutorial"/>
          <p:cNvPicPr preferRelativeResize="0"/>
          <p:nvPr/>
        </p:nvPicPr>
        <p:blipFill rotWithShape="1">
          <a:blip r:embed="rId3">
            <a:alphaModFix/>
          </a:blip>
          <a:srcRect/>
          <a:stretch/>
        </p:blipFill>
        <p:spPr>
          <a:xfrm>
            <a:off x="10138298" y="5363490"/>
            <a:ext cx="1432413" cy="1432413"/>
          </a:xfrm>
          <a:prstGeom prst="rect">
            <a:avLst/>
          </a:prstGeom>
          <a:noFill/>
          <a:ln>
            <a:noFill/>
          </a:ln>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Google Shape;2629;g1dcae755ee6_0_11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r>
              <a:rPr lang="pt-BR"/>
              <a:t>;</a:t>
            </a:r>
            <a:endParaRPr/>
          </a:p>
          <a:p>
            <a:pPr marL="0" lvl="0" indent="0" algn="l" rtl="0">
              <a:spcBef>
                <a:spcPts val="0"/>
              </a:spcBef>
              <a:spcAft>
                <a:spcPts val="0"/>
              </a:spcAft>
              <a:buNone/>
            </a:pPr>
            <a:r>
              <a:rPr lang="pt-BR"/>
              <a:t>align-self</a:t>
            </a:r>
            <a:endParaRPr/>
          </a:p>
        </p:txBody>
      </p:sp>
      <p:sp>
        <p:nvSpPr>
          <p:cNvPr id="2630" name="Google Shape;2630;g1dcae755ee6_0_11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Faz exatamente a mesma coisa que a propriedade ‘align-items’, a diferença é que o self é aplicado em itens ao invés do contêiner, podendo alinhar na vertical 1 ou mais elementos.</a:t>
            </a:r>
            <a:endParaRPr/>
          </a:p>
        </p:txBody>
      </p:sp>
      <p:pic>
        <p:nvPicPr>
          <p:cNvPr id="2631" name="Google Shape;2631;g1dcae755ee6_0_113"/>
          <p:cNvPicPr preferRelativeResize="0"/>
          <p:nvPr/>
        </p:nvPicPr>
        <p:blipFill>
          <a:blip r:embed="rId3">
            <a:alphaModFix/>
          </a:blip>
          <a:stretch>
            <a:fillRect/>
          </a:stretch>
        </p:blipFill>
        <p:spPr>
          <a:xfrm>
            <a:off x="1103295" y="3500825"/>
            <a:ext cx="2416825" cy="939875"/>
          </a:xfrm>
          <a:prstGeom prst="rect">
            <a:avLst/>
          </a:prstGeom>
          <a:noFill/>
          <a:ln>
            <a:noFill/>
          </a:ln>
        </p:spPr>
      </p:pic>
      <p:pic>
        <p:nvPicPr>
          <p:cNvPr id="2632" name="Google Shape;2632;g1dcae755ee6_0_113"/>
          <p:cNvPicPr preferRelativeResize="0"/>
          <p:nvPr/>
        </p:nvPicPr>
        <p:blipFill>
          <a:blip r:embed="rId4">
            <a:alphaModFix/>
          </a:blip>
          <a:stretch>
            <a:fillRect/>
          </a:stretch>
        </p:blipFill>
        <p:spPr>
          <a:xfrm>
            <a:off x="4293321" y="3500827"/>
            <a:ext cx="2416825" cy="2895211"/>
          </a:xfrm>
          <a:prstGeom prst="rect">
            <a:avLst/>
          </a:prstGeom>
          <a:noFill/>
          <a:ln>
            <a:noFill/>
          </a:ln>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g1dcbe3760ec_0_1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r>
              <a:rPr lang="pt-BR"/>
              <a:t>;</a:t>
            </a:r>
            <a:endParaRPr/>
          </a:p>
          <a:p>
            <a:pPr marL="0" lvl="0" indent="0" algn="l" rtl="0">
              <a:spcBef>
                <a:spcPts val="0"/>
              </a:spcBef>
              <a:spcAft>
                <a:spcPts val="0"/>
              </a:spcAft>
              <a:buNone/>
            </a:pPr>
            <a:r>
              <a:rPr lang="pt-BR"/>
              <a:t>flex-basis</a:t>
            </a:r>
            <a:endParaRPr/>
          </a:p>
        </p:txBody>
      </p:sp>
      <p:sp>
        <p:nvSpPr>
          <p:cNvPr id="2638" name="Google Shape;2638;g1dcbe3760ec_0_1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serve para definir o tamanho que cada elemento/conteúdo tenha dentro do contêiner, se eles terão a mesma largura e altura, etc. </a:t>
            </a:r>
            <a:endParaRPr/>
          </a:p>
          <a:p>
            <a:pPr marL="0" lvl="0" indent="0" algn="l" rtl="0">
              <a:spcBef>
                <a:spcPts val="1000"/>
              </a:spcBef>
              <a:spcAft>
                <a:spcPts val="0"/>
              </a:spcAft>
              <a:buNone/>
            </a:pPr>
            <a:r>
              <a:rPr lang="pt-BR"/>
              <a:t>É importante que seu contêiner possua o espaçamento necessário para fazer  esta distribuição.</a:t>
            </a:r>
            <a:endParaRPr/>
          </a:p>
          <a:p>
            <a:pPr marL="0" lvl="0" indent="0" algn="l" rtl="0">
              <a:spcBef>
                <a:spcPts val="1000"/>
              </a:spcBef>
              <a:spcAft>
                <a:spcPts val="0"/>
              </a:spcAft>
              <a:buNone/>
            </a:pPr>
            <a:r>
              <a:rPr lang="pt-BR"/>
              <a:t>Possui o valor ‘auto’ como padrão, e pode receber valores de 0 a 2, aumentando cada vez mais o elemento com um valor alto.</a:t>
            </a:r>
            <a:endParaRPr/>
          </a:p>
          <a:p>
            <a:pPr marL="0" lvl="0" indent="0" algn="l" rtl="0">
              <a:spcBef>
                <a:spcPts val="1000"/>
              </a:spcBef>
              <a:spcAft>
                <a:spcPts val="0"/>
              </a:spcAft>
              <a:buNone/>
            </a:pPr>
            <a:r>
              <a:rPr lang="pt-BR"/>
              <a:t>É uma propriedade usada nos itens, para decidir o tamanho individual de cada.</a:t>
            </a:r>
            <a:endParaRPr/>
          </a:p>
          <a:p>
            <a:pPr marL="0" lvl="0" indent="0" algn="l" rtl="0">
              <a:spcBef>
                <a:spcPts val="1000"/>
              </a:spcBef>
              <a:spcAft>
                <a:spcPts val="0"/>
              </a:spcAft>
              <a:buNone/>
            </a:pPr>
            <a:r>
              <a:rPr lang="pt-BR"/>
              <a:t>Para saber mais veja este video - flex-basis - CSS FlexBox</a:t>
            </a:r>
            <a:endParaRPr/>
          </a:p>
          <a:p>
            <a:pPr marL="0" lvl="0" indent="0" algn="l" rtl="0">
              <a:spcBef>
                <a:spcPts val="1000"/>
              </a:spcBef>
              <a:spcAft>
                <a:spcPts val="0"/>
              </a:spcAft>
              <a:buNone/>
            </a:pPr>
            <a:r>
              <a:rPr lang="pt-BR" u="sng">
                <a:solidFill>
                  <a:schemeClr val="hlink"/>
                </a:solidFill>
                <a:hlinkClick r:id="rId3"/>
              </a:rPr>
              <a:t>https://www.youtube.com/watch?v=LK5ryREiRv0&amp;t=0s</a:t>
            </a:r>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Google Shape;2643;g1dcae755ee6_0_12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r>
              <a:rPr lang="pt-BR"/>
              <a:t>;</a:t>
            </a:r>
            <a:endParaRPr/>
          </a:p>
          <a:p>
            <a:pPr marL="0" lvl="0" indent="0" algn="l" rtl="0">
              <a:spcBef>
                <a:spcPts val="0"/>
              </a:spcBef>
              <a:spcAft>
                <a:spcPts val="0"/>
              </a:spcAft>
              <a:buNone/>
            </a:pPr>
            <a:r>
              <a:rPr lang="pt-BR"/>
              <a:t>flex-grow</a:t>
            </a:r>
            <a:endParaRPr/>
          </a:p>
        </p:txBody>
      </p:sp>
      <p:sp>
        <p:nvSpPr>
          <p:cNvPr id="2644" name="Google Shape;2644;g1dcae755ee6_0_12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Esta é uma propriedade de item, serve para manipular o tanto de espaçamento de um item em relação ao contêiner, ele recebe valores de 0 a 3 e pode ser aplicado em todos os itens ao elemento pai. </a:t>
            </a:r>
            <a:endParaRPr/>
          </a:p>
          <a:p>
            <a:pPr marL="0" lvl="0" indent="0" algn="l" rtl="0">
              <a:spcBef>
                <a:spcPts val="1000"/>
              </a:spcBef>
              <a:spcAft>
                <a:spcPts val="0"/>
              </a:spcAft>
              <a:buNone/>
            </a:pPr>
            <a:r>
              <a:rPr lang="pt-BR"/>
              <a:t>O valor padrão desta propriedade é 0, fazendo com que o espaçamento ocupe apenas a área do conteúdo. A partir do valor 1 para cima, este elemento irá ocupar toda largura restante da tela, caso o flex-grow seja usado em mais de 1 elemento, eles irão dividir o espaçamento com base nos valores. </a:t>
            </a:r>
            <a:endParaRPr/>
          </a:p>
          <a:p>
            <a:pPr marL="0" lvl="0" indent="0" algn="l" rtl="0">
              <a:spcBef>
                <a:spcPts val="1000"/>
              </a:spcBef>
              <a:spcAft>
                <a:spcPts val="0"/>
              </a:spcAft>
              <a:buNone/>
            </a:pPr>
            <a:r>
              <a:rPr lang="pt-BR"/>
              <a:t>Veja este vídeo para saber mais</a:t>
            </a:r>
            <a:endParaRPr/>
          </a:p>
          <a:p>
            <a:pPr marL="0" lvl="0" indent="0" algn="l" rtl="0">
              <a:spcBef>
                <a:spcPts val="1000"/>
              </a:spcBef>
              <a:spcAft>
                <a:spcPts val="0"/>
              </a:spcAft>
              <a:buNone/>
            </a:pPr>
            <a:r>
              <a:rPr lang="pt-BR"/>
              <a:t>flex-grow - CSS FlexBox</a:t>
            </a:r>
            <a:endParaRPr/>
          </a:p>
          <a:p>
            <a:pPr marL="0" lvl="0" indent="0" algn="l" rtl="0">
              <a:spcBef>
                <a:spcPts val="1000"/>
              </a:spcBef>
              <a:spcAft>
                <a:spcPts val="0"/>
              </a:spcAft>
              <a:buNone/>
            </a:pPr>
            <a:r>
              <a:rPr lang="pt-BR" u="sng">
                <a:solidFill>
                  <a:schemeClr val="hlink"/>
                </a:solidFill>
                <a:hlinkClick r:id="rId3"/>
              </a:rPr>
              <a:t>https://www.youtube.com/watch?v=-EvPkzXmOE4</a:t>
            </a:r>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g1dcbe3760ec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flex;</a:t>
            </a:r>
            <a:endParaRPr/>
          </a:p>
          <a:p>
            <a:pPr marL="0" lvl="0" indent="0" algn="l" rtl="0">
              <a:spcBef>
                <a:spcPts val="0"/>
              </a:spcBef>
              <a:spcAft>
                <a:spcPts val="0"/>
              </a:spcAft>
              <a:buNone/>
            </a:pPr>
            <a:r>
              <a:rPr lang="pt-BR"/>
              <a:t>flex-shrink</a:t>
            </a:r>
            <a:endParaRPr/>
          </a:p>
        </p:txBody>
      </p:sp>
      <p:sp>
        <p:nvSpPr>
          <p:cNvPr id="2650" name="Google Shape;2650;g1dcbe3760ec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propriedade define a capacidade do elemento ser reduzido para que fique dentro do contêiner. Vale ressaltar que ela só funciona caso o flex-wrap fique com o valor ‘nowrap’, uma vez que os itens irão quebrar caso esteja em ‘wrap’.</a:t>
            </a:r>
            <a:endParaRPr/>
          </a:p>
          <a:p>
            <a:pPr marL="0" lvl="0" indent="0" algn="l" rtl="0">
              <a:spcBef>
                <a:spcPts val="1000"/>
              </a:spcBef>
              <a:spcAft>
                <a:spcPts val="0"/>
              </a:spcAft>
              <a:buNone/>
            </a:pPr>
            <a:r>
              <a:rPr lang="pt-BR"/>
              <a:t>Possui o número 1 como valor padrão, que o permite ser reduzido, ao receber o valor 0, ele não irá mais reduzir, caso receba o valor 2, irá reduzir o máximo que conseguir.</a:t>
            </a:r>
            <a:endParaRPr/>
          </a:p>
          <a:p>
            <a:pPr marL="0" lvl="0" indent="0" algn="l" rtl="0">
              <a:lnSpc>
                <a:spcPct val="70000"/>
              </a:lnSpc>
              <a:spcBef>
                <a:spcPts val="1000"/>
              </a:spcBef>
              <a:spcAft>
                <a:spcPts val="0"/>
              </a:spcAft>
              <a:buNone/>
            </a:pPr>
            <a:r>
              <a:rPr lang="pt-BR"/>
              <a:t>Esta propriedade é aplicada nos itens, e não no contêiner.</a:t>
            </a:r>
            <a:endParaRPr/>
          </a:p>
          <a:p>
            <a:pPr marL="0" lvl="0" indent="0" algn="l" rtl="0">
              <a:lnSpc>
                <a:spcPct val="100000"/>
              </a:lnSpc>
              <a:spcBef>
                <a:spcPts val="1000"/>
              </a:spcBef>
              <a:spcAft>
                <a:spcPts val="0"/>
              </a:spcAft>
              <a:buNone/>
            </a:pPr>
            <a:r>
              <a:rPr lang="pt-BR"/>
              <a:t>Para saber mais sobre flex-shrink:</a:t>
            </a:r>
            <a:endParaRPr/>
          </a:p>
          <a:p>
            <a:pPr marL="0" lvl="0" indent="0" algn="l" rtl="0">
              <a:lnSpc>
                <a:spcPct val="100000"/>
              </a:lnSpc>
              <a:spcBef>
                <a:spcPts val="1000"/>
              </a:spcBef>
              <a:spcAft>
                <a:spcPts val="0"/>
              </a:spcAft>
              <a:buNone/>
            </a:pPr>
            <a:r>
              <a:rPr lang="pt-BR"/>
              <a:t>flex-shrink - CSS FlexBox</a:t>
            </a:r>
            <a:endParaRPr/>
          </a:p>
          <a:p>
            <a:pPr marL="0" lvl="0" indent="0" algn="l" rtl="0">
              <a:lnSpc>
                <a:spcPct val="100000"/>
              </a:lnSpc>
              <a:spcBef>
                <a:spcPts val="1000"/>
              </a:spcBef>
              <a:spcAft>
                <a:spcPts val="0"/>
              </a:spcAft>
              <a:buNone/>
            </a:pPr>
            <a:r>
              <a:rPr lang="pt-BR" u="sng">
                <a:solidFill>
                  <a:schemeClr val="hlink"/>
                </a:solidFill>
                <a:hlinkClick r:id="rId3"/>
              </a:rPr>
              <a:t>https://www.youtube.com/watch?v=yskBf12T1Ag</a:t>
            </a:r>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g1dcbe3760ec_0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Media Query no CSS</a:t>
            </a:r>
            <a:endParaRPr/>
          </a:p>
        </p:txBody>
      </p:sp>
      <p:sp>
        <p:nvSpPr>
          <p:cNvPr id="2656" name="Google Shape;2656;g1dcbe3760ec_0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Media Query é uma recomendação do W3C e um módulo CSS3 que é usado para se adaptar a condições como a resolução da tela (por exemplo, tela do smartphone para uma tela do computador).</a:t>
            </a:r>
            <a:endParaRPr/>
          </a:p>
          <a:p>
            <a:pPr marL="0" lvl="0" indent="0" algn="l" rtl="0">
              <a:spcBef>
                <a:spcPts val="1000"/>
              </a:spcBef>
              <a:spcAft>
                <a:spcPts val="0"/>
              </a:spcAft>
              <a:buNone/>
            </a:pPr>
            <a:r>
              <a:rPr lang="pt-BR"/>
              <a:t>Sua sintaxe é: </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O @media serve para definir a regra que será aplicada, o only faz uma verificação, por exemplo (a regra a seguir funciona APENAS em </a:t>
            </a:r>
            <a:r>
              <a:rPr lang="pt-BR" b="1"/>
              <a:t>telas</a:t>
            </a:r>
            <a:r>
              <a:rPr lang="pt-BR"/>
              <a:t>(screen) com larguras </a:t>
            </a:r>
            <a:r>
              <a:rPr lang="pt-BR" b="1"/>
              <a:t>de até</a:t>
            </a:r>
            <a:r>
              <a:rPr lang="pt-BR"/>
              <a:t>(max-width) 500px).</a:t>
            </a:r>
            <a:endParaRPr/>
          </a:p>
        </p:txBody>
      </p:sp>
      <p:pic>
        <p:nvPicPr>
          <p:cNvPr id="2657" name="Google Shape;2657;g1dcbe3760ec_0_6"/>
          <p:cNvPicPr preferRelativeResize="0"/>
          <p:nvPr/>
        </p:nvPicPr>
        <p:blipFill>
          <a:blip r:embed="rId3">
            <a:alphaModFix/>
          </a:blip>
          <a:stretch>
            <a:fillRect/>
          </a:stretch>
        </p:blipFill>
        <p:spPr>
          <a:xfrm>
            <a:off x="1103300" y="3728259"/>
            <a:ext cx="5603400" cy="1052650"/>
          </a:xfrm>
          <a:prstGeom prst="rect">
            <a:avLst/>
          </a:prstGeom>
          <a:noFill/>
          <a:ln>
            <a:noFill/>
          </a:ln>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sp>
        <p:nvSpPr>
          <p:cNvPr id="2662" name="Google Shape;2662;g1dcbe3760ec_0_2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Media Query no CSS:</a:t>
            </a:r>
            <a:endParaRPr/>
          </a:p>
          <a:p>
            <a:pPr marL="0" lvl="0" indent="0" algn="l" rtl="0">
              <a:spcBef>
                <a:spcPts val="0"/>
              </a:spcBef>
              <a:spcAft>
                <a:spcPts val="0"/>
              </a:spcAft>
              <a:buNone/>
            </a:pPr>
            <a:r>
              <a:rPr lang="pt-BR"/>
              <a:t>Entendendo a sintaxe</a:t>
            </a:r>
            <a:endParaRPr/>
          </a:p>
        </p:txBody>
      </p:sp>
      <p:sp>
        <p:nvSpPr>
          <p:cNvPr id="2663" name="Google Shape;2663;g1dcbe3760ec_0_2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Esse max-width pode ser escrito em qualquer valor que desejar, serve para adaptar seu layout às telas de celulares e notebooks.</a:t>
            </a:r>
            <a:endParaRPr/>
          </a:p>
          <a:p>
            <a:pPr marL="0" lvl="0" indent="0" algn="l" rtl="0">
              <a:spcBef>
                <a:spcPts val="1000"/>
              </a:spcBef>
              <a:spcAft>
                <a:spcPts val="0"/>
              </a:spcAft>
              <a:buNone/>
            </a:pPr>
            <a:r>
              <a:rPr lang="pt-BR"/>
              <a:t>Tudo dentro de suas chaves() são os elementos selecionados, com propriedades diferentes, geralmente alterando a largura deles.</a:t>
            </a:r>
            <a:endParaRPr/>
          </a:p>
          <a:p>
            <a:pPr marL="0" lvl="0" indent="0" algn="l" rtl="0">
              <a:spcBef>
                <a:spcPts val="1000"/>
              </a:spcBef>
              <a:spcAft>
                <a:spcPts val="0"/>
              </a:spcAft>
              <a:buNone/>
            </a:pPr>
            <a:r>
              <a:rPr lang="pt-BR"/>
              <a:t>Esta regra (@media) é </a:t>
            </a:r>
            <a:r>
              <a:rPr lang="pt-BR" b="1"/>
              <a:t>indispensável</a:t>
            </a:r>
            <a:r>
              <a:rPr lang="pt-BR"/>
              <a:t> quando o assunto é responsividade.</a:t>
            </a:r>
            <a:endParaRPr/>
          </a:p>
        </p:txBody>
      </p:sp>
      <p:pic>
        <p:nvPicPr>
          <p:cNvPr id="2664" name="Google Shape;2664;g1dcbe3760ec_0_21"/>
          <p:cNvPicPr preferRelativeResize="0"/>
          <p:nvPr/>
        </p:nvPicPr>
        <p:blipFill>
          <a:blip r:embed="rId3">
            <a:alphaModFix/>
          </a:blip>
          <a:stretch>
            <a:fillRect/>
          </a:stretch>
        </p:blipFill>
        <p:spPr>
          <a:xfrm>
            <a:off x="2948838" y="2052931"/>
            <a:ext cx="4799225" cy="901575"/>
          </a:xfrm>
          <a:prstGeom prst="rect">
            <a:avLst/>
          </a:prstGeom>
          <a:noFill/>
          <a:ln>
            <a:noFill/>
          </a:ln>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g1dcbe3760ec_0_2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Media Query no CSS:</a:t>
            </a:r>
            <a:endParaRPr/>
          </a:p>
          <a:p>
            <a:pPr marL="0" lvl="0" indent="0" algn="l" rtl="0">
              <a:spcBef>
                <a:spcPts val="0"/>
              </a:spcBef>
              <a:spcAft>
                <a:spcPts val="0"/>
              </a:spcAft>
              <a:buNone/>
            </a:pPr>
            <a:r>
              <a:rPr lang="pt-BR"/>
              <a:t>Tamanhos padrões de telas</a:t>
            </a:r>
            <a:endParaRPr/>
          </a:p>
        </p:txBody>
      </p:sp>
      <p:sp>
        <p:nvSpPr>
          <p:cNvPr id="2670" name="Google Shape;2670;g1dcbe3760ec_0_2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ctr" anchorCtr="0">
            <a:normAutofit/>
          </a:bodyPr>
          <a:lstStyle/>
          <a:p>
            <a:pPr marL="457200" lvl="0" indent="-320040" algn="l" rtl="0">
              <a:spcBef>
                <a:spcPts val="1000"/>
              </a:spcBef>
              <a:spcAft>
                <a:spcPts val="0"/>
              </a:spcAft>
              <a:buSzPts val="1440"/>
              <a:buChar char="►"/>
            </a:pPr>
            <a:r>
              <a:rPr lang="pt-BR"/>
              <a:t>smartphone: 320px</a:t>
            </a:r>
            <a:endParaRPr/>
          </a:p>
          <a:p>
            <a:pPr marL="457200" lvl="0" indent="-320040" algn="l" rtl="0">
              <a:spcBef>
                <a:spcPts val="0"/>
              </a:spcBef>
              <a:spcAft>
                <a:spcPts val="0"/>
              </a:spcAft>
              <a:buSzPts val="1440"/>
              <a:buChar char="►"/>
            </a:pPr>
            <a:r>
              <a:rPr lang="pt-BR"/>
              <a:t>tablet: 768px</a:t>
            </a:r>
            <a:endParaRPr/>
          </a:p>
          <a:p>
            <a:pPr marL="457200" lvl="0" indent="-320040" algn="l" rtl="0">
              <a:spcBef>
                <a:spcPts val="0"/>
              </a:spcBef>
              <a:spcAft>
                <a:spcPts val="0"/>
              </a:spcAft>
              <a:buSzPts val="1440"/>
              <a:buChar char="►"/>
            </a:pPr>
            <a:r>
              <a:rPr lang="pt-BR"/>
              <a:t>notebook 1024</a:t>
            </a:r>
            <a:endParaRPr/>
          </a:p>
          <a:p>
            <a:pPr marL="457200" lvl="0" indent="-320040" algn="l" rtl="0">
              <a:spcBef>
                <a:spcPts val="0"/>
              </a:spcBef>
              <a:spcAft>
                <a:spcPts val="0"/>
              </a:spcAft>
              <a:buSzPts val="1440"/>
              <a:buChar char="►"/>
            </a:pPr>
            <a:r>
              <a:rPr lang="pt-BR"/>
              <a:t>computador: 1600</a:t>
            </a:r>
            <a:endParaRPr/>
          </a:p>
          <a:p>
            <a:pPr marL="0" lvl="0" indent="0" algn="l" rtl="0">
              <a:spcBef>
                <a:spcPts val="1000"/>
              </a:spcBef>
              <a:spcAft>
                <a:spcPts val="0"/>
              </a:spcAft>
              <a:buNone/>
            </a:pPr>
            <a:endParaRPr/>
          </a:p>
          <a:p>
            <a:pPr marL="0" lvl="0" indent="0" algn="l" rtl="0">
              <a:spcBef>
                <a:spcPts val="1000"/>
              </a:spcBef>
              <a:spcAft>
                <a:spcPts val="0"/>
              </a:spcAft>
              <a:buNone/>
            </a:pPr>
            <a:r>
              <a:rPr lang="pt-BR"/>
              <a:t>Lembrando que o tamanho pode variar, estes são apenas as bases.</a:t>
            </a:r>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g1dcbe3760ec_0_3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grid;</a:t>
            </a:r>
            <a:endParaRPr/>
          </a:p>
        </p:txBody>
      </p:sp>
      <p:sp>
        <p:nvSpPr>
          <p:cNvPr id="2676" name="Google Shape;2676;g1dcbe3760ec_0_3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Semelhante à tabela, ele permite que um usuário alinhe os elementos em linhas e colunas. Mas comparado com tabelas, é fácil projetar layout com o ‘display: grid;’. Podemos definir colunas e linhas nesta grade usando as propriedades grid-template-rows e grid-template-columns.</a:t>
            </a:r>
            <a:endParaRPr/>
          </a:p>
          <a:p>
            <a:pPr marL="0" lvl="0" indent="0" algn="l" rtl="0">
              <a:spcBef>
                <a:spcPts val="1000"/>
              </a:spcBef>
              <a:spcAft>
                <a:spcPts val="0"/>
              </a:spcAft>
              <a:buNone/>
            </a:pPr>
            <a:r>
              <a:rPr lang="pt-BR"/>
              <a:t>O contêiner (elemento pai do layout daquela parte) pode ser definido caso coloque a propriedade ‘display-grid’ nele.</a:t>
            </a:r>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sp>
        <p:nvSpPr>
          <p:cNvPr id="2681" name="Google Shape;2681;g1dcbe3760ec_0_3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Propriedade </a:t>
            </a:r>
            <a:r>
              <a:rPr lang="pt-BR" b="1"/>
              <a:t>display: grid;</a:t>
            </a:r>
            <a:endParaRPr/>
          </a:p>
          <a:p>
            <a:pPr marL="0" lvl="0" indent="0" algn="l" rtl="0">
              <a:spcBef>
                <a:spcPts val="0"/>
              </a:spcBef>
              <a:spcAft>
                <a:spcPts val="0"/>
              </a:spcAft>
              <a:buNone/>
            </a:pPr>
            <a:r>
              <a:rPr lang="pt-BR"/>
              <a:t>propriedades exclusivas</a:t>
            </a:r>
            <a:endParaRPr/>
          </a:p>
        </p:txBody>
      </p:sp>
      <p:sp>
        <p:nvSpPr>
          <p:cNvPr id="2682" name="Google Shape;2682;g1dcbe3760ec_0_3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pt-BR"/>
              <a:t>grid-template-columns = É usado para especificar o tamanho das colunas.</a:t>
            </a:r>
            <a:endParaRPr/>
          </a:p>
          <a:p>
            <a:pPr marL="457200" lvl="0" indent="-320040" algn="l" rtl="0">
              <a:spcBef>
                <a:spcPts val="0"/>
              </a:spcBef>
              <a:spcAft>
                <a:spcPts val="0"/>
              </a:spcAft>
              <a:buSzPts val="1440"/>
              <a:buChar char="►"/>
            </a:pPr>
            <a:r>
              <a:rPr lang="pt-BR"/>
              <a:t>grid-template-rows = É usado para especificar o tamanho das linhas.</a:t>
            </a:r>
            <a:endParaRPr/>
          </a:p>
          <a:p>
            <a:pPr marL="457200" lvl="0" indent="-320040" algn="l" rtl="0">
              <a:spcBef>
                <a:spcPts val="0"/>
              </a:spcBef>
              <a:spcAft>
                <a:spcPts val="0"/>
              </a:spcAft>
              <a:buSzPts val="1440"/>
              <a:buChar char="►"/>
            </a:pPr>
            <a:r>
              <a:rPr lang="pt-BR"/>
              <a:t>grid-template-areas = É usado para especificar o layout usando itens nomeados.</a:t>
            </a:r>
            <a:endParaRPr/>
          </a:p>
          <a:p>
            <a:pPr marL="457200" lvl="0" indent="-320040" algn="l" rtl="0">
              <a:spcBef>
                <a:spcPts val="0"/>
              </a:spcBef>
              <a:spcAft>
                <a:spcPts val="0"/>
              </a:spcAft>
              <a:buSzPts val="1440"/>
              <a:buChar char="►"/>
            </a:pPr>
            <a:r>
              <a:rPr lang="pt-BR"/>
              <a:t>grid-auto-rows = Ele é usado para definir o tamanho automático das linhas.</a:t>
            </a:r>
            <a:endParaRPr/>
          </a:p>
          <a:p>
            <a:pPr marL="457200" lvl="0" indent="-320040" algn="l" rtl="0">
              <a:spcBef>
                <a:spcPts val="0"/>
              </a:spcBef>
              <a:spcAft>
                <a:spcPts val="0"/>
              </a:spcAft>
              <a:buSzPts val="1440"/>
              <a:buChar char="►"/>
            </a:pPr>
            <a:r>
              <a:rPr lang="pt-BR"/>
              <a:t>grid-auto-columns = Ele é usado para definir o tamanho automático das colunas.</a:t>
            </a:r>
            <a:endParaRPr/>
          </a:p>
          <a:p>
            <a:pPr marL="457200" lvl="0" indent="-320040" algn="l" rtl="0">
              <a:spcBef>
                <a:spcPts val="0"/>
              </a:spcBef>
              <a:spcAft>
                <a:spcPts val="0"/>
              </a:spcAft>
              <a:buSzPts val="1440"/>
              <a:buChar char="►"/>
            </a:pPr>
            <a:r>
              <a:rPr lang="pt-BR"/>
              <a:t>grid-auto-flow = É a propriedade abreviada do (grid-auto-rows e grid-auto-columns).</a:t>
            </a:r>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
        <p:nvSpPr>
          <p:cNvPr id="2687" name="Google Shape;2687;g207c3d85413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Caso esteja mais interessado no display: grid;</a:t>
            </a:r>
            <a:endParaRPr/>
          </a:p>
        </p:txBody>
      </p:sp>
      <p:sp>
        <p:nvSpPr>
          <p:cNvPr id="2688" name="Google Shape;2688;g207c3d85413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Curso rápido de display grid com apenas 5 aulas:</a:t>
            </a:r>
            <a:endParaRPr/>
          </a:p>
          <a:p>
            <a:pPr marL="0" lvl="0" indent="0" algn="l" rtl="0">
              <a:spcBef>
                <a:spcPts val="1000"/>
              </a:spcBef>
              <a:spcAft>
                <a:spcPts val="0"/>
              </a:spcAft>
              <a:buNone/>
            </a:pPr>
            <a:r>
              <a:rPr lang="pt-BR" u="sng">
                <a:solidFill>
                  <a:schemeClr val="hlink"/>
                </a:solidFill>
                <a:hlinkClick r:id="rId3"/>
              </a:rPr>
              <a:t>https://www.youtube.com/watch?v=jb_j6fyQitQ&amp;list=PLx4x_zx8csUjBWkYq0VZBENH2K1siCmN6</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Recursos da Linguagem HTML?</a:t>
            </a:r>
            <a:endParaRPr/>
          </a:p>
        </p:txBody>
      </p:sp>
      <p:sp>
        <p:nvSpPr>
          <p:cNvPr id="374" name="Google Shape;374;p36"/>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5) É independente de plataforma porque pode ser exibido em qualquer plataforma como Windows, Linux e Macintosh, etc.</a:t>
            </a:r>
            <a:endParaRPr/>
          </a:p>
          <a:p>
            <a:pPr marL="342900" lvl="0" indent="-241300" algn="l" rtl="0">
              <a:spcBef>
                <a:spcPts val="1000"/>
              </a:spcBef>
              <a:spcAft>
                <a:spcPts val="0"/>
              </a:spcAft>
              <a:buSzPts val="1600"/>
              <a:buFont typeface="Noto Sans Symbols"/>
              <a:buNone/>
            </a:pPr>
            <a:endParaRPr/>
          </a:p>
          <a:p>
            <a:pPr marL="342900" lvl="0" indent="-342900" algn="l" rtl="0">
              <a:spcBef>
                <a:spcPts val="1000"/>
              </a:spcBef>
              <a:spcAft>
                <a:spcPts val="0"/>
              </a:spcAft>
              <a:buSzPts val="1600"/>
              <a:buFont typeface="Noto Sans Symbols"/>
              <a:buChar char="⮚"/>
            </a:pPr>
            <a:r>
              <a:rPr lang="pt-BR"/>
              <a:t>6) Facilita ao programador adicionar gráficos, vídeos e som às páginas da web, o que as torna mais atraentes e interativas.</a:t>
            </a:r>
            <a:endParaRPr/>
          </a:p>
          <a:p>
            <a:pPr marL="342900" lvl="0" indent="-241300" algn="l" rtl="0">
              <a:spcBef>
                <a:spcPts val="1000"/>
              </a:spcBef>
              <a:spcAft>
                <a:spcPts val="0"/>
              </a:spcAft>
              <a:buSzPts val="1600"/>
              <a:buFont typeface="Noto Sans Symbols"/>
              <a:buNone/>
            </a:pPr>
            <a:endParaRPr/>
          </a:p>
          <a:p>
            <a:pPr marL="342900" lvl="0" indent="-342900" algn="l" rtl="0">
              <a:spcBef>
                <a:spcPts val="1000"/>
              </a:spcBef>
              <a:spcAft>
                <a:spcPts val="0"/>
              </a:spcAft>
              <a:buSzPts val="1600"/>
              <a:buFont typeface="Noto Sans Symbols"/>
              <a:buChar char="⮚"/>
            </a:pPr>
            <a:r>
              <a:rPr lang="pt-BR"/>
              <a:t>7) O HTML é uma linguagem que não diferencia maiúsculas de minúsculas, o que significa que podemos usar tags em maiúsculas ou minúsculas.</a:t>
            </a:r>
            <a:endParaRPr/>
          </a:p>
        </p:txBody>
      </p:sp>
      <p:pic>
        <p:nvPicPr>
          <p:cNvPr id="375" name="Google Shape;375;p36"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g1dcbfe0234a_0_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Projetos práticos para fazer </a:t>
            </a:r>
            <a:endParaRPr/>
          </a:p>
          <a:p>
            <a:pPr marL="0" lvl="0" indent="0" algn="l" rtl="0">
              <a:spcBef>
                <a:spcPts val="0"/>
              </a:spcBef>
              <a:spcAft>
                <a:spcPts val="0"/>
              </a:spcAft>
              <a:buNone/>
            </a:pPr>
            <a:r>
              <a:rPr lang="pt-BR"/>
              <a:t>usando CSS (Obrigatórios)</a:t>
            </a:r>
            <a:endParaRPr/>
          </a:p>
        </p:txBody>
      </p:sp>
      <p:sp>
        <p:nvSpPr>
          <p:cNvPr id="2694" name="Google Shape;2694;g1dcbfe0234a_0_5"/>
          <p:cNvSpPr txBox="1">
            <a:spLocks noGrp="1"/>
          </p:cNvSpPr>
          <p:nvPr>
            <p:ph type="body" idx="1"/>
          </p:nvPr>
        </p:nvSpPr>
        <p:spPr>
          <a:xfrm>
            <a:off x="1103300" y="2052926"/>
            <a:ext cx="8946600" cy="4805100"/>
          </a:xfrm>
          <a:prstGeom prst="rect">
            <a:avLst/>
          </a:prstGeom>
        </p:spPr>
        <p:txBody>
          <a:bodyPr spcFirstLastPara="1" wrap="square" lIns="91425" tIns="45700" rIns="91425" bIns="45700" anchor="t" anchorCtr="0">
            <a:normAutofit lnSpcReduction="10000"/>
          </a:bodyPr>
          <a:lstStyle/>
          <a:p>
            <a:pPr marL="0" lvl="0" indent="0" algn="l" rtl="0">
              <a:lnSpc>
                <a:spcPct val="70000"/>
              </a:lnSpc>
              <a:spcBef>
                <a:spcPts val="1000"/>
              </a:spcBef>
              <a:spcAft>
                <a:spcPts val="0"/>
              </a:spcAft>
              <a:buNone/>
            </a:pPr>
            <a:r>
              <a:rPr lang="pt-BR" sz="1800"/>
              <a:t>1. House | Drawing with Html &amp; CSS Only</a:t>
            </a:r>
            <a:endParaRPr sz="1800"/>
          </a:p>
          <a:p>
            <a:pPr marL="0" lvl="0" indent="0" algn="l" rtl="0">
              <a:lnSpc>
                <a:spcPct val="70000"/>
              </a:lnSpc>
              <a:spcBef>
                <a:spcPts val="1000"/>
              </a:spcBef>
              <a:spcAft>
                <a:spcPts val="0"/>
              </a:spcAft>
              <a:buNone/>
            </a:pPr>
            <a:r>
              <a:rPr lang="pt-BR" sz="1800" u="sng">
                <a:solidFill>
                  <a:schemeClr val="hlink"/>
                </a:solidFill>
                <a:hlinkClick r:id="rId3"/>
              </a:rPr>
              <a:t>https://www.youtube.com/watch?v=vSHeUBstWxc&amp;t=0s</a:t>
            </a:r>
            <a:endParaRPr sz="1800"/>
          </a:p>
          <a:p>
            <a:pPr marL="0" lvl="0" indent="0" algn="l" rtl="0">
              <a:lnSpc>
                <a:spcPct val="70000"/>
              </a:lnSpc>
              <a:spcBef>
                <a:spcPts val="1000"/>
              </a:spcBef>
              <a:spcAft>
                <a:spcPts val="0"/>
              </a:spcAft>
              <a:buNone/>
            </a:pPr>
            <a:r>
              <a:rPr lang="pt-BR" sz="1800"/>
              <a:t>2. Creative CSS and Javascript Effects | Eyes Follow Mouse Cursor</a:t>
            </a:r>
            <a:endParaRPr sz="1800"/>
          </a:p>
          <a:p>
            <a:pPr marL="0" lvl="0" indent="0" algn="l" rtl="0">
              <a:lnSpc>
                <a:spcPct val="70000"/>
              </a:lnSpc>
              <a:spcBef>
                <a:spcPts val="1000"/>
              </a:spcBef>
              <a:spcAft>
                <a:spcPts val="0"/>
              </a:spcAft>
              <a:buNone/>
            </a:pPr>
            <a:r>
              <a:rPr lang="pt-BR" sz="1800" u="sng">
                <a:solidFill>
                  <a:schemeClr val="hlink"/>
                </a:solidFill>
                <a:hlinkClick r:id="rId4"/>
              </a:rPr>
              <a:t>https://www.youtube.com/watch?v=6IdN0hpi3Gg</a:t>
            </a:r>
            <a:endParaRPr sz="1800"/>
          </a:p>
          <a:p>
            <a:pPr marL="0" lvl="0" indent="0" algn="l" rtl="0">
              <a:spcBef>
                <a:spcPts val="1000"/>
              </a:spcBef>
              <a:spcAft>
                <a:spcPts val="0"/>
              </a:spcAft>
              <a:buNone/>
            </a:pPr>
            <a:r>
              <a:rPr lang="pt-BR" sz="1800"/>
              <a:t>3. FontAwesome Icon Background Animation Effects | Animated Background</a:t>
            </a:r>
            <a:endParaRPr sz="1800"/>
          </a:p>
          <a:p>
            <a:pPr marL="0" lvl="0" indent="0" algn="l" rtl="0">
              <a:spcBef>
                <a:spcPts val="1000"/>
              </a:spcBef>
              <a:spcAft>
                <a:spcPts val="0"/>
              </a:spcAft>
              <a:buNone/>
            </a:pPr>
            <a:r>
              <a:rPr lang="pt-BR" sz="1800" u="sng">
                <a:solidFill>
                  <a:schemeClr val="hlink"/>
                </a:solidFill>
                <a:hlinkClick r:id="rId5"/>
              </a:rPr>
              <a:t>https://www.youtube.com/watch?v=fDSd2fudits</a:t>
            </a:r>
            <a:endParaRPr sz="1800"/>
          </a:p>
          <a:p>
            <a:pPr marL="0" lvl="0" indent="0" algn="l" rtl="0">
              <a:lnSpc>
                <a:spcPct val="70000"/>
              </a:lnSpc>
              <a:spcBef>
                <a:spcPts val="1000"/>
              </a:spcBef>
              <a:spcAft>
                <a:spcPts val="0"/>
              </a:spcAft>
              <a:buNone/>
            </a:pPr>
            <a:r>
              <a:rPr lang="pt-BR" sz="1800"/>
              <a:t>4. A Responsive Online Education Website Design Using HTML - CSS - JS </a:t>
            </a:r>
            <a:endParaRPr sz="1800"/>
          </a:p>
          <a:p>
            <a:pPr marL="0" lvl="0" indent="0" algn="l" rtl="0">
              <a:lnSpc>
                <a:spcPct val="70000"/>
              </a:lnSpc>
              <a:spcBef>
                <a:spcPts val="1000"/>
              </a:spcBef>
              <a:spcAft>
                <a:spcPts val="0"/>
              </a:spcAft>
              <a:buNone/>
            </a:pPr>
            <a:r>
              <a:rPr lang="pt-BR" sz="1800" u="sng">
                <a:solidFill>
                  <a:schemeClr val="hlink"/>
                </a:solidFill>
                <a:hlinkClick r:id="rId6"/>
              </a:rPr>
              <a:t>https://www.youtube.com/watch?v=-8VPSR_nG_Y&amp;t=0s</a:t>
            </a:r>
            <a:endParaRPr sz="1800"/>
          </a:p>
          <a:p>
            <a:pPr marL="0" lvl="0" indent="0" algn="l" rtl="0">
              <a:lnSpc>
                <a:spcPct val="70000"/>
              </a:lnSpc>
              <a:spcBef>
                <a:spcPts val="1000"/>
              </a:spcBef>
              <a:spcAft>
                <a:spcPts val="0"/>
              </a:spcAft>
              <a:buNone/>
            </a:pPr>
            <a:r>
              <a:rPr lang="pt-BR" sz="1800"/>
              <a:t>5. Create A Responsive Food / Restaurant Website Design Using HTML / CSS / JS</a:t>
            </a:r>
            <a:endParaRPr sz="1800"/>
          </a:p>
          <a:p>
            <a:pPr marL="0" lvl="0" indent="0" algn="l" rtl="0">
              <a:lnSpc>
                <a:spcPct val="70000"/>
              </a:lnSpc>
              <a:spcBef>
                <a:spcPts val="1000"/>
              </a:spcBef>
              <a:spcAft>
                <a:spcPts val="0"/>
              </a:spcAft>
              <a:buNone/>
            </a:pPr>
            <a:r>
              <a:rPr lang="pt-BR" sz="1800" u="sng">
                <a:solidFill>
                  <a:schemeClr val="hlink"/>
                </a:solidFill>
                <a:hlinkClick r:id="rId7"/>
              </a:rPr>
              <a:t>https://www.youtube.com/watch?v=-dBzfndKwZo</a:t>
            </a:r>
            <a:endParaRPr sz="1800"/>
          </a:p>
          <a:p>
            <a:pPr marL="0" lvl="0" indent="0" algn="l" rtl="0">
              <a:spcBef>
                <a:spcPts val="1000"/>
              </a:spcBef>
              <a:spcAft>
                <a:spcPts val="0"/>
              </a:spcAft>
              <a:buNone/>
            </a:pPr>
            <a:r>
              <a:rPr lang="pt-BR" sz="1800"/>
              <a:t>6. Complete Responsive Website Design Tutorial [ HTML - CSS - JAVASCRIPT ]</a:t>
            </a:r>
            <a:endParaRPr sz="1800"/>
          </a:p>
          <a:p>
            <a:pPr marL="0" lvl="0" indent="0" algn="l" rtl="0">
              <a:spcBef>
                <a:spcPts val="1000"/>
              </a:spcBef>
              <a:spcAft>
                <a:spcPts val="0"/>
              </a:spcAft>
              <a:buNone/>
            </a:pPr>
            <a:r>
              <a:rPr lang="pt-BR" sz="1800" u="sng">
                <a:solidFill>
                  <a:schemeClr val="hlink"/>
                </a:solidFill>
                <a:hlinkClick r:id="rId8"/>
              </a:rPr>
              <a:t>https://www.youtube.com/watch?v=eQH7WbM3QIg&amp;t=0s</a:t>
            </a:r>
            <a:endParaRPr sz="1800"/>
          </a:p>
          <a:p>
            <a:pPr marL="0" lvl="0" indent="0" algn="l" rtl="0">
              <a:spcBef>
                <a:spcPts val="1000"/>
              </a:spcBef>
              <a:spcAft>
                <a:spcPts val="0"/>
              </a:spcAft>
              <a:buNone/>
            </a:pPr>
            <a:r>
              <a:rPr lang="pt-BR" sz="1800"/>
              <a:t>7. Create A Responsive Shoe Landing Page Design [ HTML - CSS - SASS - JS ]</a:t>
            </a:r>
            <a:endParaRPr sz="1800"/>
          </a:p>
          <a:p>
            <a:pPr marL="0" lvl="0" indent="0" algn="l" rtl="0">
              <a:spcBef>
                <a:spcPts val="1000"/>
              </a:spcBef>
              <a:spcAft>
                <a:spcPts val="0"/>
              </a:spcAft>
              <a:buNone/>
            </a:pPr>
            <a:r>
              <a:rPr lang="pt-BR" sz="1800" u="sng">
                <a:solidFill>
                  <a:schemeClr val="hlink"/>
                </a:solidFill>
                <a:hlinkClick r:id="rId9"/>
              </a:rPr>
              <a:t>https://www.youtube.com/watch?v=azzvAk_r9cE</a:t>
            </a:r>
            <a:endParaRPr sz="180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g1dcbfe0234a_0_2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Projetos práticos para fazer </a:t>
            </a:r>
            <a:endParaRPr/>
          </a:p>
          <a:p>
            <a:pPr marL="0" lvl="0" indent="0" algn="l" rtl="0">
              <a:spcBef>
                <a:spcPts val="0"/>
              </a:spcBef>
              <a:spcAft>
                <a:spcPts val="0"/>
              </a:spcAft>
              <a:buNone/>
            </a:pPr>
            <a:r>
              <a:rPr lang="pt-BR"/>
              <a:t>usando CSS (Opcional)</a:t>
            </a:r>
            <a:endParaRPr/>
          </a:p>
        </p:txBody>
      </p:sp>
      <p:sp>
        <p:nvSpPr>
          <p:cNvPr id="2700" name="Google Shape;2700;g1dcbfe0234a_0_2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lnSpc>
                <a:spcPct val="70000"/>
              </a:lnSpc>
              <a:spcBef>
                <a:spcPts val="1000"/>
              </a:spcBef>
              <a:spcAft>
                <a:spcPts val="0"/>
              </a:spcAft>
              <a:buNone/>
            </a:pPr>
            <a:r>
              <a:rPr lang="pt-BR"/>
              <a:t>1. How To Make Drop Down Menu Using HTML And CSS</a:t>
            </a:r>
            <a:endParaRPr/>
          </a:p>
          <a:p>
            <a:pPr marL="0" lvl="0" indent="0" algn="l" rtl="0">
              <a:lnSpc>
                <a:spcPct val="70000"/>
              </a:lnSpc>
              <a:spcBef>
                <a:spcPts val="1000"/>
              </a:spcBef>
              <a:spcAft>
                <a:spcPts val="0"/>
              </a:spcAft>
              <a:buNone/>
            </a:pPr>
            <a:r>
              <a:rPr lang="pt-BR" sz="1800" u="sng">
                <a:solidFill>
                  <a:schemeClr val="hlink"/>
                </a:solidFill>
                <a:hlinkClick r:id="rId3"/>
              </a:rPr>
              <a:t>https://www.youtube.com/watch?v=wHFflWvii3M</a:t>
            </a:r>
            <a:endParaRPr sz="1800"/>
          </a:p>
          <a:p>
            <a:pPr marL="0" lvl="0" indent="0" algn="l" rtl="0">
              <a:lnSpc>
                <a:spcPct val="70000"/>
              </a:lnSpc>
              <a:spcBef>
                <a:spcPts val="1000"/>
              </a:spcBef>
              <a:spcAft>
                <a:spcPts val="0"/>
              </a:spcAft>
              <a:buNone/>
            </a:pPr>
            <a:r>
              <a:rPr lang="pt-BR" sz="1800"/>
              <a:t>2. A Responsive Construction Website Design [ HTML / CSS / SASS / JS ]</a:t>
            </a:r>
            <a:endParaRPr sz="1800"/>
          </a:p>
          <a:p>
            <a:pPr marL="0" lvl="0" indent="0" algn="l" rtl="0">
              <a:lnSpc>
                <a:spcPct val="70000"/>
              </a:lnSpc>
              <a:spcBef>
                <a:spcPts val="1000"/>
              </a:spcBef>
              <a:spcAft>
                <a:spcPts val="0"/>
              </a:spcAft>
              <a:buNone/>
            </a:pPr>
            <a:r>
              <a:rPr lang="pt-BR" sz="1800" u="sng">
                <a:solidFill>
                  <a:schemeClr val="hlink"/>
                </a:solidFill>
                <a:hlinkClick r:id="rId4"/>
              </a:rPr>
              <a:t>https://www.youtube.com/watch?v=Lh4ui-FBTzI</a:t>
            </a:r>
            <a:endParaRPr sz="1800"/>
          </a:p>
          <a:p>
            <a:pPr marL="0" lvl="0" indent="0" algn="l" rtl="0">
              <a:lnSpc>
                <a:spcPct val="70000"/>
              </a:lnSpc>
              <a:spcBef>
                <a:spcPts val="1000"/>
              </a:spcBef>
              <a:spcAft>
                <a:spcPts val="0"/>
              </a:spcAft>
              <a:buNone/>
            </a:pPr>
            <a:r>
              <a:rPr lang="pt-BR" sz="1800"/>
              <a:t>3. Amazing Working Digital Clock using Html CSS SVG &amp; Javascript</a:t>
            </a:r>
            <a:endParaRPr sz="1800"/>
          </a:p>
          <a:p>
            <a:pPr marL="0" lvl="0" indent="0" algn="l" rtl="0">
              <a:lnSpc>
                <a:spcPct val="70000"/>
              </a:lnSpc>
              <a:spcBef>
                <a:spcPts val="1000"/>
              </a:spcBef>
              <a:spcAft>
                <a:spcPts val="0"/>
              </a:spcAft>
              <a:buNone/>
            </a:pPr>
            <a:r>
              <a:rPr lang="pt-BR" sz="1800" u="sng">
                <a:solidFill>
                  <a:schemeClr val="hlink"/>
                </a:solidFill>
                <a:hlinkClick r:id="rId5"/>
              </a:rPr>
              <a:t>https://www.youtube.com/watch?v=eoSfzVz9ur0</a:t>
            </a:r>
            <a:endParaRPr sz="1800"/>
          </a:p>
          <a:p>
            <a:pPr marL="0" lvl="0" indent="0" algn="l" rtl="0">
              <a:spcBef>
                <a:spcPts val="1000"/>
              </a:spcBef>
              <a:spcAft>
                <a:spcPts val="0"/>
              </a:spcAft>
              <a:buNone/>
            </a:pPr>
            <a:r>
              <a:rPr lang="pt-BR" sz="1800"/>
              <a:t>4. Parallax Scrolling Website | How to Make Website using Html CSS &amp; JS</a:t>
            </a:r>
            <a:endParaRPr sz="1800"/>
          </a:p>
          <a:p>
            <a:pPr marL="0" lvl="0" indent="0" algn="l" rtl="0">
              <a:spcBef>
                <a:spcPts val="1000"/>
              </a:spcBef>
              <a:spcAft>
                <a:spcPts val="0"/>
              </a:spcAft>
              <a:buNone/>
            </a:pPr>
            <a:r>
              <a:rPr lang="pt-BR" sz="1800" u="sng">
                <a:solidFill>
                  <a:schemeClr val="hlink"/>
                </a:solidFill>
                <a:hlinkClick r:id="rId6"/>
              </a:rPr>
              <a:t>https://www.youtube.com/watch?v=1wfeqDyMUx4&amp;t=0s</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O que são Editores de Texto?</a:t>
            </a:r>
            <a:endParaRPr/>
          </a:p>
        </p:txBody>
      </p:sp>
      <p:sp>
        <p:nvSpPr>
          <p:cNvPr id="381" name="Google Shape;381;p37"/>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As páginas da Web podem ser criadas e modificadas usando editores profissionais de HTML.</a:t>
            </a:r>
            <a:endParaRPr/>
          </a:p>
          <a:p>
            <a:pPr marL="342900" lvl="0" indent="-342900" algn="l" rtl="0">
              <a:spcBef>
                <a:spcPts val="1000"/>
              </a:spcBef>
              <a:spcAft>
                <a:spcPts val="0"/>
              </a:spcAft>
              <a:buSzPts val="1600"/>
              <a:buFont typeface="Noto Sans Symbols"/>
              <a:buChar char="⮚"/>
            </a:pPr>
            <a:r>
              <a:rPr lang="pt-BR"/>
              <a:t>Exemplos de Editores de Texto:</a:t>
            </a:r>
            <a:endParaRPr/>
          </a:p>
          <a:p>
            <a:pPr marL="342900" lvl="0" indent="-342900" algn="l" rtl="0">
              <a:spcBef>
                <a:spcPts val="1000"/>
              </a:spcBef>
              <a:spcAft>
                <a:spcPts val="0"/>
              </a:spcAft>
              <a:buSzPts val="1600"/>
              <a:buFont typeface="Noto Sans Symbols"/>
              <a:buChar char="⮚"/>
            </a:pPr>
            <a:r>
              <a:rPr lang="pt-BR"/>
              <a:t>Bloco de Notas.</a:t>
            </a:r>
            <a:endParaRPr/>
          </a:p>
          <a:p>
            <a:pPr marL="342900" lvl="0" indent="-342900" algn="l" rtl="0">
              <a:spcBef>
                <a:spcPts val="1000"/>
              </a:spcBef>
              <a:spcAft>
                <a:spcPts val="0"/>
              </a:spcAft>
              <a:buSzPts val="1600"/>
              <a:buFont typeface="Noto Sans Symbols"/>
              <a:buChar char="⮚"/>
            </a:pPr>
            <a:r>
              <a:rPr lang="pt-BR"/>
              <a:t>Notepad++.</a:t>
            </a:r>
            <a:endParaRPr/>
          </a:p>
          <a:p>
            <a:pPr marL="342900" lvl="0" indent="-342900" algn="l" rtl="0">
              <a:spcBef>
                <a:spcPts val="1000"/>
              </a:spcBef>
              <a:spcAft>
                <a:spcPts val="0"/>
              </a:spcAft>
              <a:buSzPts val="1600"/>
              <a:buFont typeface="Noto Sans Symbols"/>
              <a:buChar char="⮚"/>
            </a:pPr>
            <a:r>
              <a:rPr lang="pt-BR"/>
              <a:t>Sublime Text.</a:t>
            </a:r>
            <a:endParaRPr/>
          </a:p>
          <a:p>
            <a:pPr marL="342900" lvl="0" indent="-342900" algn="l" rtl="0">
              <a:spcBef>
                <a:spcPts val="1000"/>
              </a:spcBef>
              <a:spcAft>
                <a:spcPts val="0"/>
              </a:spcAft>
              <a:buSzPts val="1600"/>
              <a:buFont typeface="Noto Sans Symbols"/>
              <a:buChar char="⮚"/>
            </a:pPr>
            <a:r>
              <a:rPr lang="pt-BR"/>
              <a:t>PhpStorm.</a:t>
            </a:r>
            <a:endParaRPr/>
          </a:p>
          <a:p>
            <a:pPr marL="342900" lvl="0" indent="-342900" algn="l" rtl="0">
              <a:spcBef>
                <a:spcPts val="1000"/>
              </a:spcBef>
              <a:spcAft>
                <a:spcPts val="0"/>
              </a:spcAft>
              <a:buSzPts val="1600"/>
              <a:buFont typeface="Noto Sans Symbols"/>
              <a:buChar char="⮚"/>
            </a:pPr>
            <a:r>
              <a:rPr lang="pt-BR"/>
              <a:t>Atom.</a:t>
            </a:r>
            <a:endParaRPr/>
          </a:p>
          <a:p>
            <a:pPr marL="342900" lvl="0" indent="-342900" algn="l" rtl="0">
              <a:spcBef>
                <a:spcPts val="1000"/>
              </a:spcBef>
              <a:spcAft>
                <a:spcPts val="0"/>
              </a:spcAft>
              <a:buSzPts val="1600"/>
              <a:buFont typeface="Noto Sans Symbols"/>
              <a:buChar char="⮚"/>
            </a:pPr>
            <a:r>
              <a:rPr lang="pt-BR"/>
              <a:t>VSCode.</a:t>
            </a:r>
            <a:endParaRPr/>
          </a:p>
        </p:txBody>
      </p:sp>
      <p:pic>
        <p:nvPicPr>
          <p:cNvPr id="382" name="Google Shape;382;p37"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Exercícios</a:t>
            </a:r>
            <a:endParaRPr/>
          </a:p>
        </p:txBody>
      </p:sp>
      <p:sp>
        <p:nvSpPr>
          <p:cNvPr id="388" name="Google Shape;388;p38"/>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1) Defina o que são editores de Texto.</a:t>
            </a:r>
            <a:endParaRPr/>
          </a:p>
          <a:p>
            <a:pPr marL="342900" lvl="0" indent="-342900" algn="l" rtl="0">
              <a:spcBef>
                <a:spcPts val="1000"/>
              </a:spcBef>
              <a:spcAft>
                <a:spcPts val="0"/>
              </a:spcAft>
              <a:buSzPts val="1600"/>
              <a:buFont typeface="Noto Sans Symbols"/>
              <a:buChar char="⮚"/>
            </a:pPr>
            <a:r>
              <a:rPr lang="pt-BR"/>
              <a:t>2) Cite 10 exemplos de editores de texto.</a:t>
            </a:r>
            <a:endParaRPr/>
          </a:p>
          <a:p>
            <a:pPr marL="342900" lvl="0" indent="-342900" algn="l" rtl="0">
              <a:spcBef>
                <a:spcPts val="1000"/>
              </a:spcBef>
              <a:spcAft>
                <a:spcPts val="0"/>
              </a:spcAft>
              <a:buSzPts val="1600"/>
              <a:buFont typeface="Noto Sans Symbols"/>
              <a:buChar char="⮚"/>
            </a:pPr>
            <a:r>
              <a:rPr lang="pt-BR"/>
              <a:t>3) Compare os editores de texto e ressalte as vantagens e desvantagens de cada um.</a:t>
            </a:r>
            <a:endParaRPr/>
          </a:p>
          <a:p>
            <a:pPr marL="342900" lvl="0" indent="-342900" algn="l" rtl="0">
              <a:spcBef>
                <a:spcPts val="1000"/>
              </a:spcBef>
              <a:spcAft>
                <a:spcPts val="0"/>
              </a:spcAft>
              <a:buSzPts val="1600"/>
              <a:buFont typeface="Noto Sans Symbols"/>
              <a:buChar char="⮚"/>
            </a:pPr>
            <a:r>
              <a:rPr lang="pt-BR"/>
              <a:t>4) Defina com suas palavras o conceito de IDE.</a:t>
            </a:r>
            <a:endParaRPr/>
          </a:p>
          <a:p>
            <a:pPr marL="342900" lvl="0" indent="-342900" algn="l" rtl="0">
              <a:spcBef>
                <a:spcPts val="1000"/>
              </a:spcBef>
              <a:spcAft>
                <a:spcPts val="0"/>
              </a:spcAft>
              <a:buSzPts val="1600"/>
              <a:buFont typeface="Noto Sans Symbols"/>
              <a:buChar char="⮚"/>
            </a:pPr>
            <a:r>
              <a:rPr lang="pt-BR"/>
              <a:t>5) Cite 5 exemplos de IDE.</a:t>
            </a:r>
            <a:endParaRPr/>
          </a:p>
          <a:p>
            <a:pPr marL="342900" lvl="0" indent="-342900" algn="l" rtl="0">
              <a:spcBef>
                <a:spcPts val="1000"/>
              </a:spcBef>
              <a:spcAft>
                <a:spcPts val="0"/>
              </a:spcAft>
              <a:buSzPts val="1600"/>
              <a:buFont typeface="Noto Sans Symbols"/>
              <a:buChar char="⮚"/>
            </a:pPr>
            <a:r>
              <a:rPr lang="pt-BR"/>
              <a:t>6) Compare as IDE’s e ressalte as vantagens e desvantagens de cada um.</a:t>
            </a:r>
            <a:endParaRPr/>
          </a:p>
          <a:p>
            <a:pPr marL="342900" lvl="0" indent="-241300" algn="l" rtl="0">
              <a:spcBef>
                <a:spcPts val="1000"/>
              </a:spcBef>
              <a:spcAft>
                <a:spcPts val="0"/>
              </a:spcAft>
              <a:buSzPts val="1600"/>
              <a:buFont typeface="Noto Sans Symbols"/>
              <a:buNone/>
            </a:pPr>
            <a:endParaRPr/>
          </a:p>
        </p:txBody>
      </p:sp>
      <p:pic>
        <p:nvPicPr>
          <p:cNvPr id="389" name="Google Shape;389;p38"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Blocos em HTML5</a:t>
            </a:r>
            <a:endParaRPr/>
          </a:p>
        </p:txBody>
      </p:sp>
      <p:sp>
        <p:nvSpPr>
          <p:cNvPr id="395" name="Google Shape;395;p39"/>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Font typeface="Noto Sans Symbols"/>
              <a:buChar char="⮚"/>
            </a:pPr>
            <a:r>
              <a:rPr lang="pt-BR" sz="2400">
                <a:solidFill>
                  <a:schemeClr val="lt2"/>
                </a:solidFill>
              </a:rPr>
              <a:t>&lt;tag name  attribute_name= " attr_value"&gt; content &lt;/ tag name&gt;  </a:t>
            </a:r>
            <a:r>
              <a:rPr lang="pt-BR" sz="4200">
                <a:solidFill>
                  <a:schemeClr val="lt2"/>
                </a:solidFill>
              </a:rPr>
              <a:t> </a:t>
            </a:r>
            <a:endParaRPr/>
          </a:p>
          <a:p>
            <a:pPr marL="0" lvl="0" indent="0" algn="l" rtl="0">
              <a:spcBef>
                <a:spcPts val="1000"/>
              </a:spcBef>
              <a:spcAft>
                <a:spcPts val="0"/>
              </a:spcAft>
              <a:buSzPts val="1600"/>
              <a:buNone/>
            </a:pPr>
            <a:endParaRPr/>
          </a:p>
        </p:txBody>
      </p:sp>
      <p:pic>
        <p:nvPicPr>
          <p:cNvPr id="396" name="Google Shape;396;p39"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pic>
        <p:nvPicPr>
          <p:cNvPr id="397" name="Google Shape;397;p39" descr="HTML Building blocks "/>
          <p:cNvPicPr preferRelativeResize="0"/>
          <p:nvPr/>
        </p:nvPicPr>
        <p:blipFill rotWithShape="1">
          <a:blip r:embed="rId4">
            <a:alphaModFix/>
          </a:blip>
          <a:srcRect/>
          <a:stretch/>
        </p:blipFill>
        <p:spPr>
          <a:xfrm>
            <a:off x="3279744" y="2771191"/>
            <a:ext cx="4762500" cy="381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4"/>
          <p:cNvSpPr txBox="1">
            <a:spLocks noGrp="1"/>
          </p:cNvSpPr>
          <p:nvPr>
            <p:ph type="title"/>
          </p:nvPr>
        </p:nvSpPr>
        <p:spPr>
          <a:xfrm>
            <a:off x="149290" y="452718"/>
            <a:ext cx="10291665"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Interfaces – Design UI/UX HTML5 e CSS3</a:t>
            </a:r>
            <a:endParaRPr/>
          </a:p>
        </p:txBody>
      </p:sp>
      <p:sp>
        <p:nvSpPr>
          <p:cNvPr id="169" name="Google Shape;169;p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120"/>
              <a:buNone/>
            </a:pPr>
            <a:r>
              <a:rPr lang="pt-BR" sz="3900" b="1"/>
              <a:t>Informações IPC²</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Sistemas de Avaliações:</a:t>
            </a:r>
            <a:endParaRPr/>
          </a:p>
          <a:p>
            <a:pPr marL="342900" lvl="0" indent="-342900" algn="l" rtl="0">
              <a:spcBef>
                <a:spcPts val="1000"/>
              </a:spcBef>
              <a:spcAft>
                <a:spcPts val="0"/>
              </a:spcAft>
              <a:buSzPts val="1600"/>
              <a:buChar char="►"/>
            </a:pPr>
            <a:r>
              <a:rPr lang="pt-BR"/>
              <a:t>Entrega dos projetos propostos no prazo.</a:t>
            </a:r>
            <a:endParaRPr/>
          </a:p>
          <a:p>
            <a:pPr marL="342900" lvl="0" indent="-342900" algn="l" rtl="0">
              <a:spcBef>
                <a:spcPts val="1000"/>
              </a:spcBef>
              <a:spcAft>
                <a:spcPts val="0"/>
              </a:spcAft>
              <a:buSzPts val="1600"/>
              <a:buChar char="►"/>
            </a:pPr>
            <a:r>
              <a:rPr lang="pt-BR"/>
              <a:t>Qualidade das entregas dos projetos.</a:t>
            </a:r>
            <a:endParaRPr/>
          </a:p>
          <a:p>
            <a:pPr marL="342900" lvl="0" indent="-342900" algn="l" rtl="0">
              <a:spcBef>
                <a:spcPts val="1000"/>
              </a:spcBef>
              <a:spcAft>
                <a:spcPts val="0"/>
              </a:spcAft>
              <a:buSzPts val="1600"/>
              <a:buChar char="►"/>
            </a:pPr>
            <a:r>
              <a:rPr lang="pt-BR"/>
              <a:t>Postagem dos projetos nas redes sociais (LinkedIn e Github).</a:t>
            </a:r>
            <a:endParaRPr/>
          </a:p>
          <a:p>
            <a:pPr marL="0" lvl="0" indent="0" algn="l" rtl="0">
              <a:spcBef>
                <a:spcPts val="1000"/>
              </a:spcBef>
              <a:spcAft>
                <a:spcPts val="0"/>
              </a:spcAft>
              <a:buSzPts val="1600"/>
              <a:buNone/>
            </a:pPr>
            <a:endParaRPr/>
          </a:p>
          <a:p>
            <a:pPr marL="342900" lvl="0" indent="-241300" algn="l" rtl="0">
              <a:spcBef>
                <a:spcPts val="1000"/>
              </a:spcBef>
              <a:spcAft>
                <a:spcPts val="0"/>
              </a:spcAft>
              <a:buSzPts val="1600"/>
              <a:buNone/>
            </a:pPr>
            <a:endParaRPr/>
          </a:p>
        </p:txBody>
      </p:sp>
      <p:pic>
        <p:nvPicPr>
          <p:cNvPr id="170" name="Google Shape;170;p4"/>
          <p:cNvPicPr preferRelativeResize="0"/>
          <p:nvPr/>
        </p:nvPicPr>
        <p:blipFill rotWithShape="1">
          <a:blip r:embed="rId3">
            <a:alphaModFix/>
          </a:blip>
          <a:srcRect/>
          <a:stretch/>
        </p:blipFill>
        <p:spPr>
          <a:xfrm>
            <a:off x="8388318" y="2132628"/>
            <a:ext cx="3458977" cy="23740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O que são Navegadores?</a:t>
            </a:r>
            <a:endParaRPr/>
          </a:p>
        </p:txBody>
      </p:sp>
      <p:sp>
        <p:nvSpPr>
          <p:cNvPr id="403" name="Google Shape;403;p40"/>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O objetivo de um navegador Web é ler documentos HTML e exibi-los corretamente.</a:t>
            </a:r>
            <a:endParaRPr/>
          </a:p>
          <a:p>
            <a:pPr marL="342900" lvl="0" indent="-342900" algn="l" rtl="0">
              <a:spcBef>
                <a:spcPts val="1000"/>
              </a:spcBef>
              <a:spcAft>
                <a:spcPts val="0"/>
              </a:spcAft>
              <a:buSzPts val="1600"/>
              <a:buFont typeface="Noto Sans Symbols"/>
              <a:buChar char="⮚"/>
            </a:pPr>
            <a:r>
              <a:rPr lang="pt-BR"/>
              <a:t>Exemplos de Navegadores Web são:</a:t>
            </a:r>
            <a:endParaRPr/>
          </a:p>
          <a:p>
            <a:pPr marL="342900" lvl="0" indent="-342900" algn="l" rtl="0">
              <a:spcBef>
                <a:spcPts val="1000"/>
              </a:spcBef>
              <a:spcAft>
                <a:spcPts val="0"/>
              </a:spcAft>
              <a:buSzPts val="1600"/>
              <a:buFont typeface="Noto Sans Symbols"/>
              <a:buChar char="⮚"/>
            </a:pPr>
            <a:r>
              <a:rPr lang="pt-BR"/>
              <a:t>Google Chrome.</a:t>
            </a:r>
            <a:endParaRPr/>
          </a:p>
          <a:p>
            <a:pPr marL="342900" lvl="0" indent="-342900" algn="l" rtl="0">
              <a:spcBef>
                <a:spcPts val="1000"/>
              </a:spcBef>
              <a:spcAft>
                <a:spcPts val="0"/>
              </a:spcAft>
              <a:buSzPts val="1600"/>
              <a:buFont typeface="Noto Sans Symbols"/>
              <a:buChar char="⮚"/>
            </a:pPr>
            <a:r>
              <a:rPr lang="pt-BR"/>
              <a:t>Microsoft Edge.</a:t>
            </a:r>
            <a:endParaRPr/>
          </a:p>
          <a:p>
            <a:pPr marL="342900" lvl="0" indent="-342900" algn="l" rtl="0">
              <a:spcBef>
                <a:spcPts val="1000"/>
              </a:spcBef>
              <a:spcAft>
                <a:spcPts val="0"/>
              </a:spcAft>
              <a:buSzPts val="1600"/>
              <a:buFont typeface="Noto Sans Symbols"/>
              <a:buChar char="⮚"/>
            </a:pPr>
            <a:r>
              <a:rPr lang="pt-BR"/>
              <a:t>Microsoft Internet Explorer</a:t>
            </a:r>
            <a:endParaRPr/>
          </a:p>
          <a:p>
            <a:pPr marL="342900" lvl="0" indent="-342900" algn="l" rtl="0">
              <a:spcBef>
                <a:spcPts val="1000"/>
              </a:spcBef>
              <a:spcAft>
                <a:spcPts val="0"/>
              </a:spcAft>
              <a:buSzPts val="1600"/>
              <a:buFont typeface="Noto Sans Symbols"/>
              <a:buChar char="⮚"/>
            </a:pPr>
            <a:r>
              <a:rPr lang="pt-BR"/>
              <a:t>Mozilla Firefox.</a:t>
            </a:r>
            <a:endParaRPr/>
          </a:p>
          <a:p>
            <a:pPr marL="342900" lvl="0" indent="-342900" algn="l" rtl="0">
              <a:spcBef>
                <a:spcPts val="1000"/>
              </a:spcBef>
              <a:spcAft>
                <a:spcPts val="0"/>
              </a:spcAft>
              <a:buSzPts val="1600"/>
              <a:buFont typeface="Noto Sans Symbols"/>
              <a:buChar char="⮚"/>
            </a:pPr>
            <a:r>
              <a:rPr lang="pt-BR"/>
              <a:t>Safari.</a:t>
            </a:r>
            <a:endParaRPr/>
          </a:p>
        </p:txBody>
      </p:sp>
      <p:pic>
        <p:nvPicPr>
          <p:cNvPr id="404" name="Google Shape;404;p40"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Exercícios</a:t>
            </a:r>
            <a:endParaRPr/>
          </a:p>
        </p:txBody>
      </p:sp>
      <p:sp>
        <p:nvSpPr>
          <p:cNvPr id="410" name="Google Shape;410;p41"/>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1) Defina o que são navegadores.</a:t>
            </a:r>
            <a:endParaRPr/>
          </a:p>
          <a:p>
            <a:pPr marL="342900" lvl="0" indent="-342900" algn="l" rtl="0">
              <a:spcBef>
                <a:spcPts val="1000"/>
              </a:spcBef>
              <a:spcAft>
                <a:spcPts val="0"/>
              </a:spcAft>
              <a:buSzPts val="1600"/>
              <a:buFont typeface="Noto Sans Symbols"/>
              <a:buChar char="⮚"/>
            </a:pPr>
            <a:r>
              <a:rPr lang="pt-BR"/>
              <a:t>2) Cite 6 exemplos de navegadores.</a:t>
            </a:r>
            <a:endParaRPr/>
          </a:p>
          <a:p>
            <a:pPr marL="342900" lvl="0" indent="-342900" algn="l" rtl="0">
              <a:spcBef>
                <a:spcPts val="1000"/>
              </a:spcBef>
              <a:spcAft>
                <a:spcPts val="0"/>
              </a:spcAft>
              <a:buSzPts val="1600"/>
              <a:buFont typeface="Noto Sans Symbols"/>
              <a:buChar char="⮚"/>
            </a:pPr>
            <a:r>
              <a:rPr lang="pt-BR"/>
              <a:t>3) Compare todos os navegadores citados no exercício anterior e ressalte as vantagens e desvantagens de cada um.</a:t>
            </a:r>
            <a:endParaRPr/>
          </a:p>
        </p:txBody>
      </p:sp>
      <p:pic>
        <p:nvPicPr>
          <p:cNvPr id="411" name="Google Shape;411;p41"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Exemplo de um documento HTML</a:t>
            </a:r>
            <a:endParaRPr/>
          </a:p>
        </p:txBody>
      </p:sp>
      <p:sp>
        <p:nvSpPr>
          <p:cNvPr id="417" name="Google Shape;417;p42"/>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600"/>
              <a:buNone/>
            </a:pPr>
            <a:r>
              <a:rPr lang="pt-BR"/>
              <a:t>&lt;!DOCTYPE html&gt;</a:t>
            </a:r>
            <a:endParaRPr/>
          </a:p>
          <a:p>
            <a:pPr marL="0" lvl="0" indent="0" algn="l" rtl="0">
              <a:spcBef>
                <a:spcPts val="1000"/>
              </a:spcBef>
              <a:spcAft>
                <a:spcPts val="0"/>
              </a:spcAft>
              <a:buSzPts val="1600"/>
              <a:buNone/>
            </a:pPr>
            <a:r>
              <a:rPr lang="pt-BR"/>
              <a:t>&lt;html&gt;</a:t>
            </a:r>
            <a:endParaRPr/>
          </a:p>
          <a:p>
            <a:pPr marL="0" lvl="0" indent="0" algn="l" rtl="0">
              <a:spcBef>
                <a:spcPts val="1000"/>
              </a:spcBef>
              <a:spcAft>
                <a:spcPts val="0"/>
              </a:spcAft>
              <a:buSzPts val="1600"/>
              <a:buNone/>
            </a:pPr>
            <a:r>
              <a:rPr lang="pt-BR"/>
              <a:t>&lt;head&gt;</a:t>
            </a:r>
            <a:endParaRPr/>
          </a:p>
          <a:p>
            <a:pPr marL="0" lvl="0" indent="0" algn="l" rtl="0">
              <a:spcBef>
                <a:spcPts val="1000"/>
              </a:spcBef>
              <a:spcAft>
                <a:spcPts val="0"/>
              </a:spcAft>
              <a:buSzPts val="1600"/>
              <a:buNone/>
            </a:pPr>
            <a:r>
              <a:rPr lang="pt-BR"/>
              <a:t>&lt;title&gt;Título da Página&lt;/title&gt;</a:t>
            </a:r>
            <a:endParaRPr/>
          </a:p>
          <a:p>
            <a:pPr marL="0" lvl="0" indent="0" algn="l" rtl="0">
              <a:spcBef>
                <a:spcPts val="1000"/>
              </a:spcBef>
              <a:spcAft>
                <a:spcPts val="0"/>
              </a:spcAft>
              <a:buSzPts val="1600"/>
              <a:buNone/>
            </a:pPr>
            <a:r>
              <a:rPr lang="pt-BR"/>
              <a:t>&lt;/head&gt;</a:t>
            </a:r>
            <a:endParaRPr/>
          </a:p>
          <a:p>
            <a:pPr marL="0" lvl="0" indent="0" algn="l" rtl="0">
              <a:spcBef>
                <a:spcPts val="1000"/>
              </a:spcBef>
              <a:spcAft>
                <a:spcPts val="0"/>
              </a:spcAft>
              <a:buSzPts val="1600"/>
              <a:buNone/>
            </a:pPr>
            <a:r>
              <a:rPr lang="pt-BR"/>
              <a:t>&lt;body&gt;</a:t>
            </a:r>
            <a:endParaRPr/>
          </a:p>
          <a:p>
            <a:pPr marL="0" lvl="0" indent="0" algn="l" rtl="0">
              <a:spcBef>
                <a:spcPts val="1000"/>
              </a:spcBef>
              <a:spcAft>
                <a:spcPts val="0"/>
              </a:spcAft>
              <a:buSzPts val="1600"/>
              <a:buNone/>
            </a:pPr>
            <a:r>
              <a:rPr lang="pt-BR"/>
              <a:t>&lt;h1&gt;Inserindo um cabeçalho&lt;/h1&gt;</a:t>
            </a:r>
            <a:endParaRPr/>
          </a:p>
          <a:p>
            <a:pPr marL="0" lvl="0" indent="0" algn="l" rtl="0">
              <a:spcBef>
                <a:spcPts val="1000"/>
              </a:spcBef>
              <a:spcAft>
                <a:spcPts val="0"/>
              </a:spcAft>
              <a:buSzPts val="1600"/>
              <a:buNone/>
            </a:pPr>
            <a:r>
              <a:rPr lang="pt-BR"/>
              <a:t>&lt;p&gt;Inserindo um parágrafo&lt;/p&gt;</a:t>
            </a:r>
            <a:endParaRPr/>
          </a:p>
          <a:p>
            <a:pPr marL="0" lvl="0" indent="0" algn="l" rtl="0">
              <a:spcBef>
                <a:spcPts val="1000"/>
              </a:spcBef>
              <a:spcAft>
                <a:spcPts val="0"/>
              </a:spcAft>
              <a:buSzPts val="1600"/>
              <a:buNone/>
            </a:pPr>
            <a:r>
              <a:rPr lang="pt-BR"/>
              <a:t>&lt;/body&gt;</a:t>
            </a:r>
            <a:endParaRPr/>
          </a:p>
          <a:p>
            <a:pPr marL="0" lvl="0" indent="0" algn="l" rtl="0">
              <a:spcBef>
                <a:spcPts val="1000"/>
              </a:spcBef>
              <a:spcAft>
                <a:spcPts val="0"/>
              </a:spcAft>
              <a:buSzPts val="1600"/>
              <a:buNone/>
            </a:pPr>
            <a:r>
              <a:rPr lang="pt-BR"/>
              <a:t>&lt;/html&gt;</a:t>
            </a:r>
            <a:endParaRPr/>
          </a:p>
          <a:p>
            <a:pPr marL="0" lvl="0" indent="0" algn="l" rtl="0">
              <a:spcBef>
                <a:spcPts val="1000"/>
              </a:spcBef>
              <a:spcAft>
                <a:spcPts val="0"/>
              </a:spcAft>
              <a:buSzPts val="1600"/>
              <a:buNone/>
            </a:pPr>
            <a:endParaRPr/>
          </a:p>
        </p:txBody>
      </p:sp>
      <p:pic>
        <p:nvPicPr>
          <p:cNvPr id="418" name="Google Shape;418;p42"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Explicando código HTML?</a:t>
            </a:r>
            <a:endParaRPr/>
          </a:p>
        </p:txBody>
      </p:sp>
      <p:sp>
        <p:nvSpPr>
          <p:cNvPr id="424" name="Google Shape;424;p43"/>
          <p:cNvSpPr txBox="1">
            <a:spLocks noGrp="1"/>
          </p:cNvSpPr>
          <p:nvPr>
            <p:ph type="body" idx="1"/>
          </p:nvPr>
        </p:nvSpPr>
        <p:spPr>
          <a:xfrm>
            <a:off x="845732" y="1679429"/>
            <a:ext cx="11125444"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Font typeface="Noto Sans Symbols"/>
              <a:buChar char="⮚"/>
            </a:pPr>
            <a:r>
              <a:rPr lang="pt-BR"/>
              <a:t>A &lt;!DOCTYPE html&gt;declaração define que este documento é um documento HTML5</a:t>
            </a:r>
            <a:endParaRPr/>
          </a:p>
          <a:p>
            <a:pPr marL="342900" lvl="0" indent="-342900" algn="l" rtl="0">
              <a:spcBef>
                <a:spcPts val="1000"/>
              </a:spcBef>
              <a:spcAft>
                <a:spcPts val="0"/>
              </a:spcAft>
              <a:buSzPts val="1600"/>
              <a:buFont typeface="Noto Sans Symbols"/>
              <a:buChar char="⮚"/>
            </a:pPr>
            <a:r>
              <a:rPr lang="pt-BR"/>
              <a:t>O &lt;html&gt;elemento é o elemento raiz de uma página HTML</a:t>
            </a:r>
            <a:endParaRPr/>
          </a:p>
          <a:p>
            <a:pPr marL="342900" lvl="0" indent="-342900" algn="l" rtl="0">
              <a:spcBef>
                <a:spcPts val="1000"/>
              </a:spcBef>
              <a:spcAft>
                <a:spcPts val="0"/>
              </a:spcAft>
              <a:buSzPts val="1600"/>
              <a:buFont typeface="Noto Sans Symbols"/>
              <a:buChar char="⮚"/>
            </a:pPr>
            <a:r>
              <a:rPr lang="pt-BR"/>
              <a:t>O &lt;head&gt;elemento contém informações meta sobre a página HTML</a:t>
            </a:r>
            <a:endParaRPr/>
          </a:p>
          <a:p>
            <a:pPr marL="342900" lvl="0" indent="-342900" algn="l" rtl="0">
              <a:spcBef>
                <a:spcPts val="1000"/>
              </a:spcBef>
              <a:spcAft>
                <a:spcPts val="0"/>
              </a:spcAft>
              <a:buSzPts val="1600"/>
              <a:buFont typeface="Noto Sans Symbols"/>
              <a:buChar char="⮚"/>
            </a:pPr>
            <a:r>
              <a:rPr lang="pt-BR"/>
              <a:t>O &lt;title&gt;elemento especifica um título para a página HTML (que é mostrado na barra de título do navegador ou na guia da página)</a:t>
            </a:r>
            <a:endParaRPr/>
          </a:p>
          <a:p>
            <a:pPr marL="342900" lvl="0" indent="-342900" algn="l" rtl="0">
              <a:spcBef>
                <a:spcPts val="1000"/>
              </a:spcBef>
              <a:spcAft>
                <a:spcPts val="0"/>
              </a:spcAft>
              <a:buSzPts val="1600"/>
              <a:buFont typeface="Noto Sans Symbols"/>
              <a:buChar char="⮚"/>
            </a:pPr>
            <a:r>
              <a:rPr lang="pt-BR"/>
              <a:t>O &lt;body&gt;elemento define o corpo do documento e é um recipiente para todos os conteúdos visíveis, como títulos, parágrafos, imagens, hiperlinks, tabelas, listas, etc.</a:t>
            </a:r>
            <a:endParaRPr/>
          </a:p>
          <a:p>
            <a:pPr marL="342900" lvl="0" indent="-342900" algn="l" rtl="0">
              <a:spcBef>
                <a:spcPts val="1000"/>
              </a:spcBef>
              <a:spcAft>
                <a:spcPts val="0"/>
              </a:spcAft>
              <a:buSzPts val="1600"/>
              <a:buFont typeface="Noto Sans Symbols"/>
              <a:buChar char="⮚"/>
            </a:pPr>
            <a:r>
              <a:rPr lang="pt-BR"/>
              <a:t>O &lt;h1&gt;elemento define um título grande</a:t>
            </a:r>
            <a:endParaRPr/>
          </a:p>
          <a:p>
            <a:pPr marL="342900" lvl="0" indent="-342900" algn="l" rtl="0">
              <a:spcBef>
                <a:spcPts val="1000"/>
              </a:spcBef>
              <a:spcAft>
                <a:spcPts val="0"/>
              </a:spcAft>
              <a:buSzPts val="1600"/>
              <a:buFont typeface="Noto Sans Symbols"/>
              <a:buChar char="⮚"/>
            </a:pPr>
            <a:r>
              <a:rPr lang="pt-BR"/>
              <a:t>O &lt;p&gt;elemento define um parágrafo</a:t>
            </a:r>
            <a:endParaRPr/>
          </a:p>
        </p:txBody>
      </p:sp>
      <p:pic>
        <p:nvPicPr>
          <p:cNvPr id="425" name="Google Shape;425;p43" descr="HTML tutorial"/>
          <p:cNvPicPr preferRelativeResize="0"/>
          <p:nvPr/>
        </p:nvPicPr>
        <p:blipFill rotWithShape="1">
          <a:blip r:embed="rId3">
            <a:alphaModFix/>
          </a:blip>
          <a:srcRect/>
          <a:stretch/>
        </p:blipFill>
        <p:spPr>
          <a:xfrm>
            <a:off x="9433249" y="4676191"/>
            <a:ext cx="1729090" cy="17290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pt-BR"/>
              <a:t>Versões do HTML</a:t>
            </a:r>
            <a:endParaRPr/>
          </a:p>
        </p:txBody>
      </p:sp>
      <p:pic>
        <p:nvPicPr>
          <p:cNvPr id="431" name="Google Shape;431;p44"/>
          <p:cNvPicPr preferRelativeResize="0"/>
          <p:nvPr/>
        </p:nvPicPr>
        <p:blipFill rotWithShape="1">
          <a:blip r:embed="rId3">
            <a:alphaModFix/>
          </a:blip>
          <a:srcRect/>
          <a:stretch/>
        </p:blipFill>
        <p:spPr>
          <a:xfrm>
            <a:off x="2584580" y="1377788"/>
            <a:ext cx="6366684" cy="54393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Informações Importantes</a:t>
            </a:r>
            <a:endParaRPr/>
          </a:p>
        </p:txBody>
      </p:sp>
      <p:sp>
        <p:nvSpPr>
          <p:cNvPr id="437" name="Google Shape;437;p45"/>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pt-BR"/>
              <a:t>No HTML, não diferenciamos maiúsculas de minúsculas.</a:t>
            </a:r>
            <a:endParaRPr/>
          </a:p>
          <a:p>
            <a:pPr marL="0" lvl="0" indent="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O padrão HTML não exige tags em minúsculas, mas o W3C recomenda letras minúsculas em HTML e exige letras minúsculas para tipos de documentos mais rígidos, como XHTML.</a:t>
            </a:r>
            <a:endParaRPr/>
          </a:p>
          <a:p>
            <a:pPr marL="0" lvl="0" indent="0" algn="l" rtl="0">
              <a:spcBef>
                <a:spcPts val="1000"/>
              </a:spcBef>
              <a:spcAft>
                <a:spcPts val="0"/>
              </a:spcAft>
              <a:buSzPts val="1600"/>
              <a:buNone/>
            </a:pPr>
            <a:endParaRPr/>
          </a:p>
          <a:p>
            <a:pPr marL="0" lvl="0" indent="0" algn="l" rtl="0">
              <a:spcBef>
                <a:spcPts val="1000"/>
              </a:spcBef>
              <a:spcAft>
                <a:spcPts val="0"/>
              </a:spcAft>
              <a:buSzPts val="1600"/>
              <a:buNone/>
            </a:pPr>
            <a:endParaRPr/>
          </a:p>
          <a:p>
            <a:pPr marL="0" lvl="0" indent="0" algn="l" rtl="0">
              <a:spcBef>
                <a:spcPts val="1000"/>
              </a:spcBef>
              <a:spcAft>
                <a:spcPts val="0"/>
              </a:spcAft>
              <a:buSzPts val="1920"/>
              <a:buNone/>
            </a:pP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O atributo title em HTML</a:t>
            </a:r>
            <a:endParaRPr/>
          </a:p>
        </p:txBody>
      </p:sp>
      <p:sp>
        <p:nvSpPr>
          <p:cNvPr id="443" name="Google Shape;443;p46"/>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pt-BR"/>
              <a:t>O atributo title é usado como dica de ferramenta de texto na maioria dos navegadores. Ele exibe seu texto quando o usuário move o cursor sobre um link ou qualquer texto. Você pode usá-lo com qualquer texto ou link para mostrar a descrição sobre esse link ou texto. Em nosso exemplo, estamos pegando isso com a tag de parágrafo e a tag de cabeçalho.</a:t>
            </a:r>
            <a:endParaRPr sz="2400"/>
          </a:p>
          <a:p>
            <a:pPr marL="0" lvl="0" indent="0" algn="l" rtl="0">
              <a:spcBef>
                <a:spcPts val="1000"/>
              </a:spcBef>
              <a:spcAft>
                <a:spcPts val="0"/>
              </a:spcAft>
              <a:buSzPts val="1600"/>
              <a:buNone/>
            </a:pPr>
            <a:endParaRPr/>
          </a:p>
        </p:txBody>
      </p:sp>
      <p:pic>
        <p:nvPicPr>
          <p:cNvPr id="444" name="Google Shape;444;p46"/>
          <p:cNvPicPr preferRelativeResize="0"/>
          <p:nvPr/>
        </p:nvPicPr>
        <p:blipFill rotWithShape="1">
          <a:blip r:embed="rId3">
            <a:alphaModFix/>
          </a:blip>
          <a:srcRect/>
          <a:stretch/>
        </p:blipFill>
        <p:spPr>
          <a:xfrm>
            <a:off x="943548" y="3747625"/>
            <a:ext cx="8848725" cy="25431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A tag  &lt;h1/&gt;, &lt;h2/&gt;, &lt;p/&gt;</a:t>
            </a:r>
            <a:endParaRPr/>
          </a:p>
        </p:txBody>
      </p:sp>
      <p:sp>
        <p:nvSpPr>
          <p:cNvPr id="450" name="Google Shape;450;p47"/>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pt-BR"/>
              <a:t>A tag &lt;br/&gt; :</a:t>
            </a:r>
            <a:endParaRPr/>
          </a:p>
          <a:p>
            <a:pPr marL="342900" lvl="0" indent="-342900" algn="l" rtl="0">
              <a:spcBef>
                <a:spcPts val="1000"/>
              </a:spcBef>
              <a:spcAft>
                <a:spcPts val="0"/>
              </a:spcAft>
              <a:buSzPts val="1600"/>
              <a:buChar char="►"/>
            </a:pPr>
            <a:r>
              <a:rPr lang="pt-BR"/>
              <a:t>Possui a finalidade de quebrar uma linha a partir de onde for inserida.</a:t>
            </a:r>
            <a:endParaRPr/>
          </a:p>
          <a:p>
            <a:pPr marL="342900" lvl="0" indent="-342900" algn="l" rtl="0">
              <a:spcBef>
                <a:spcPts val="1000"/>
              </a:spcBef>
              <a:spcAft>
                <a:spcPts val="0"/>
              </a:spcAft>
              <a:buSzPts val="1920"/>
              <a:buChar char="►"/>
            </a:pPr>
            <a:r>
              <a:rPr lang="pt-BR" sz="2400"/>
              <a:t>A tag &lt;br&gt; define uma quebra de linha e é um elemento vazio sem uma tag de fechamento.</a:t>
            </a:r>
            <a:endParaRPr/>
          </a:p>
        </p:txBody>
      </p:sp>
      <p:pic>
        <p:nvPicPr>
          <p:cNvPr id="451" name="Google Shape;451;p47"/>
          <p:cNvPicPr preferRelativeResize="0"/>
          <p:nvPr/>
        </p:nvPicPr>
        <p:blipFill rotWithShape="1">
          <a:blip r:embed="rId3">
            <a:alphaModFix/>
          </a:blip>
          <a:srcRect/>
          <a:stretch/>
        </p:blipFill>
        <p:spPr>
          <a:xfrm>
            <a:off x="3510491" y="3632677"/>
            <a:ext cx="4448338" cy="309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Títulos em HTML</a:t>
            </a:r>
            <a:endParaRPr/>
          </a:p>
        </p:txBody>
      </p:sp>
      <p:sp>
        <p:nvSpPr>
          <p:cNvPr id="457" name="Google Shape;457;p48"/>
          <p:cNvSpPr txBox="1">
            <a:spLocks noGrp="1"/>
          </p:cNvSpPr>
          <p:nvPr>
            <p:ph type="body" idx="1"/>
          </p:nvPr>
        </p:nvSpPr>
        <p:spPr>
          <a:xfrm>
            <a:off x="845732" y="1679429"/>
            <a:ext cx="11078790"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pt-BR"/>
              <a:t>Cabeçalhos HTML são títulos ou legendas que você deseja exibir em uma página da web.</a:t>
            </a:r>
            <a:endParaRPr/>
          </a:p>
          <a:p>
            <a:pPr marL="342900" lvl="0" indent="-342900" algn="l" rtl="0">
              <a:spcBef>
                <a:spcPts val="1000"/>
              </a:spcBef>
              <a:spcAft>
                <a:spcPts val="0"/>
              </a:spcAft>
              <a:buSzPts val="1600"/>
              <a:buChar char="►"/>
            </a:pPr>
            <a:r>
              <a:rPr lang="pt-BR"/>
              <a:t>Os cabeçalhos HTML são definidos com as tags &lt;h1&gt; até &lt;h6&gt;.</a:t>
            </a:r>
            <a:endParaRPr/>
          </a:p>
          <a:p>
            <a:pPr marL="342900" lvl="0" indent="-342900" algn="l" rtl="0">
              <a:spcBef>
                <a:spcPts val="1000"/>
              </a:spcBef>
              <a:spcAft>
                <a:spcPts val="0"/>
              </a:spcAft>
              <a:buSzPts val="1600"/>
              <a:buChar char="►"/>
            </a:pPr>
            <a:r>
              <a:rPr lang="pt-BR"/>
              <a:t>Sendo &lt;h1&gt;define o título mais importante. &lt;h6&gt; define o título menos importante.</a:t>
            </a:r>
            <a:endParaRPr/>
          </a:p>
          <a:p>
            <a:pPr marL="342900" lvl="0" indent="-342900" algn="l" rtl="0">
              <a:spcBef>
                <a:spcPts val="1000"/>
              </a:spcBef>
              <a:spcAft>
                <a:spcPts val="0"/>
              </a:spcAft>
              <a:buSzPts val="1600"/>
              <a:buChar char="►"/>
            </a:pPr>
            <a:r>
              <a:rPr lang="pt-BR" b="1"/>
              <a:t>Nota: Os navegadores adicionam automaticamente algum espaço em branco (uma margem) antes e depois de um título.</a:t>
            </a:r>
            <a:endParaRPr/>
          </a:p>
        </p:txBody>
      </p:sp>
      <p:pic>
        <p:nvPicPr>
          <p:cNvPr id="458" name="Google Shape;458;p48"/>
          <p:cNvPicPr preferRelativeResize="0"/>
          <p:nvPr/>
        </p:nvPicPr>
        <p:blipFill rotWithShape="1">
          <a:blip r:embed="rId3">
            <a:alphaModFix/>
          </a:blip>
          <a:srcRect/>
          <a:stretch/>
        </p:blipFill>
        <p:spPr>
          <a:xfrm>
            <a:off x="4481999" y="4263894"/>
            <a:ext cx="2525291" cy="255698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As principais tag’s </a:t>
            </a:r>
            <a:endParaRPr/>
          </a:p>
        </p:txBody>
      </p:sp>
      <p:pic>
        <p:nvPicPr>
          <p:cNvPr id="464" name="Google Shape;464;p49"/>
          <p:cNvPicPr preferRelativeResize="0">
            <a:picLocks noGrp="1"/>
          </p:cNvPicPr>
          <p:nvPr>
            <p:ph type="body" idx="1"/>
          </p:nvPr>
        </p:nvPicPr>
        <p:blipFill rotWithShape="1">
          <a:blip r:embed="rId3">
            <a:alphaModFix/>
          </a:blip>
          <a:srcRect/>
          <a:stretch/>
        </p:blipFill>
        <p:spPr>
          <a:xfrm>
            <a:off x="1287172" y="1679575"/>
            <a:ext cx="8063493" cy="41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5"/>
          <p:cNvSpPr txBox="1">
            <a:spLocks noGrp="1"/>
          </p:cNvSpPr>
          <p:nvPr>
            <p:ph type="title"/>
          </p:nvPr>
        </p:nvSpPr>
        <p:spPr>
          <a:xfrm>
            <a:off x="149290" y="452718"/>
            <a:ext cx="10291665"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Interfaces – Design UI/UX HTML5 e CSS3</a:t>
            </a:r>
            <a:endParaRPr/>
          </a:p>
        </p:txBody>
      </p:sp>
      <p:sp>
        <p:nvSpPr>
          <p:cNvPr id="176" name="Google Shape;176;p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120"/>
              <a:buNone/>
            </a:pPr>
            <a:r>
              <a:rPr lang="pt-BR" sz="3900" b="1"/>
              <a:t>Informações IPC³</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Sistema de Recuperação:</a:t>
            </a:r>
            <a:endParaRPr/>
          </a:p>
          <a:p>
            <a:pPr marL="342900" lvl="0" indent="-342900" algn="l" rtl="0">
              <a:spcBef>
                <a:spcPts val="1000"/>
              </a:spcBef>
              <a:spcAft>
                <a:spcPts val="0"/>
              </a:spcAft>
              <a:buSzPts val="1600"/>
              <a:buChar char="►"/>
            </a:pPr>
            <a:r>
              <a:rPr lang="pt-BR"/>
              <a:t>Desenvolvimento de trabalhos propostos.</a:t>
            </a:r>
            <a:endParaRPr/>
          </a:p>
          <a:p>
            <a:pPr marL="342900" lvl="0" indent="-342900" algn="l" rtl="0">
              <a:spcBef>
                <a:spcPts val="1000"/>
              </a:spcBef>
              <a:spcAft>
                <a:spcPts val="0"/>
              </a:spcAft>
              <a:buSzPts val="1600"/>
              <a:buChar char="►"/>
            </a:pPr>
            <a:r>
              <a:rPr lang="pt-BR"/>
              <a:t>Apoio da Tutoria.</a:t>
            </a:r>
            <a:endParaRPr/>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p:txBody>
      </p:sp>
      <p:pic>
        <p:nvPicPr>
          <p:cNvPr id="177" name="Google Shape;177;p5"/>
          <p:cNvPicPr preferRelativeResize="0"/>
          <p:nvPr/>
        </p:nvPicPr>
        <p:blipFill rotWithShape="1">
          <a:blip r:embed="rId3">
            <a:alphaModFix/>
          </a:blip>
          <a:srcRect/>
          <a:stretch/>
        </p:blipFill>
        <p:spPr>
          <a:xfrm>
            <a:off x="7329100" y="2729204"/>
            <a:ext cx="4016924" cy="40169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A tag  &lt;pre&gt;</a:t>
            </a:r>
            <a:endParaRPr/>
          </a:p>
        </p:txBody>
      </p:sp>
      <p:sp>
        <p:nvSpPr>
          <p:cNvPr id="470" name="Google Shape;470;p50"/>
          <p:cNvSpPr txBox="1">
            <a:spLocks noGrp="1"/>
          </p:cNvSpPr>
          <p:nvPr>
            <p:ph type="body" idx="1"/>
          </p:nvPr>
        </p:nvSpPr>
        <p:spPr>
          <a:xfrm>
            <a:off x="845732" y="1679429"/>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pt-BR"/>
              <a:t>A tag &lt;pre/&gt; :</a:t>
            </a:r>
            <a:endParaRPr/>
          </a:p>
          <a:p>
            <a:pPr marL="342900" lvl="0" indent="-342900" algn="l" rtl="0">
              <a:spcBef>
                <a:spcPts val="1000"/>
              </a:spcBef>
              <a:spcAft>
                <a:spcPts val="0"/>
              </a:spcAft>
              <a:buSzPts val="1920"/>
              <a:buChar char="►"/>
            </a:pPr>
            <a:r>
              <a:rPr lang="pt-BR" sz="2400"/>
              <a:t>O elemento HTML &lt;pre&gt; define o texto pré-formatado.</a:t>
            </a:r>
            <a:endParaRPr/>
          </a:p>
          <a:p>
            <a:pPr marL="342900" lvl="0" indent="-220980" algn="l" rtl="0">
              <a:spcBef>
                <a:spcPts val="1000"/>
              </a:spcBef>
              <a:spcAft>
                <a:spcPts val="0"/>
              </a:spcAft>
              <a:buSzPts val="1920"/>
              <a:buNone/>
            </a:pPr>
            <a:endParaRPr sz="2400"/>
          </a:p>
          <a:p>
            <a:pPr marL="342900" lvl="0" indent="-342900" algn="l" rtl="0">
              <a:spcBef>
                <a:spcPts val="1000"/>
              </a:spcBef>
              <a:spcAft>
                <a:spcPts val="0"/>
              </a:spcAft>
              <a:buSzPts val="1920"/>
              <a:buChar char="►"/>
            </a:pPr>
            <a:r>
              <a:rPr lang="pt-BR" sz="2400"/>
              <a:t>O texto dentro de um elemento &lt;pre&gt; é exibido em uma fonte de largura fixa (geralmente Courier) e preserva espaços e quebras de linha.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Formatações em HTML</a:t>
            </a:r>
            <a:endParaRPr/>
          </a:p>
        </p:txBody>
      </p:sp>
      <p:pic>
        <p:nvPicPr>
          <p:cNvPr id="476" name="Google Shape;476;p51"/>
          <p:cNvPicPr preferRelativeResize="0">
            <a:picLocks noGrp="1"/>
          </p:cNvPicPr>
          <p:nvPr>
            <p:ph type="body" idx="1"/>
          </p:nvPr>
        </p:nvPicPr>
        <p:blipFill rotWithShape="1">
          <a:blip r:embed="rId3">
            <a:alphaModFix/>
          </a:blip>
          <a:srcRect/>
          <a:stretch/>
        </p:blipFill>
        <p:spPr>
          <a:xfrm>
            <a:off x="2410369" y="1259629"/>
            <a:ext cx="6798944" cy="54353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1db7bb09c35_1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 tag &lt;a&gt;</a:t>
            </a:r>
            <a:endParaRPr/>
          </a:p>
        </p:txBody>
      </p:sp>
      <p:sp>
        <p:nvSpPr>
          <p:cNvPr id="482" name="Google Shape;482;g1db7bb09c35_1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tag &lt;a&gt;&lt;/a&gt; serve para ancorar uma determinada página a um texto ou imagem de seu site, podendo assim, se direcionar para outras páginas ou até mesmo arquivos após clicar neste link.</a:t>
            </a:r>
            <a:endParaRPr/>
          </a:p>
          <a:p>
            <a:pPr marL="0" lvl="0" indent="0" algn="l" rtl="0">
              <a:spcBef>
                <a:spcPts val="1000"/>
              </a:spcBef>
              <a:spcAft>
                <a:spcPts val="0"/>
              </a:spcAft>
              <a:buNone/>
            </a:pPr>
            <a:r>
              <a:rPr lang="pt-BR"/>
              <a:t>Para âncorar um arquivo basta colocar seu caminho ou URL em seu ‘href’. Por exemplo:</a:t>
            </a:r>
            <a:endParaRPr/>
          </a:p>
          <a:p>
            <a:pPr marL="0" lvl="0" indent="0" algn="l" rtl="0">
              <a:spcBef>
                <a:spcPts val="1000"/>
              </a:spcBef>
              <a:spcAft>
                <a:spcPts val="0"/>
              </a:spcAft>
              <a:buNone/>
            </a:pPr>
            <a:endParaRPr/>
          </a:p>
          <a:p>
            <a:pPr marL="0" lvl="0" indent="0" algn="l" rtl="0">
              <a:spcBef>
                <a:spcPts val="1000"/>
              </a:spcBef>
              <a:spcAft>
                <a:spcPts val="0"/>
              </a:spcAft>
              <a:buNone/>
            </a:pPr>
            <a:r>
              <a:rPr lang="pt-BR"/>
              <a:t> </a:t>
            </a:r>
            <a:endParaRPr/>
          </a:p>
        </p:txBody>
      </p:sp>
      <p:pic>
        <p:nvPicPr>
          <p:cNvPr id="483" name="Google Shape;483;g1db7bb09c35_1_0"/>
          <p:cNvPicPr preferRelativeResize="0"/>
          <p:nvPr/>
        </p:nvPicPr>
        <p:blipFill>
          <a:blip r:embed="rId3">
            <a:alphaModFix/>
          </a:blip>
          <a:stretch>
            <a:fillRect/>
          </a:stretch>
        </p:blipFill>
        <p:spPr>
          <a:xfrm>
            <a:off x="1104200" y="4164375"/>
            <a:ext cx="8946600" cy="2084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07c3d85413_0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Mais sobre âncoragem</a:t>
            </a:r>
            <a:endParaRPr/>
          </a:p>
        </p:txBody>
      </p:sp>
      <p:sp>
        <p:nvSpPr>
          <p:cNvPr id="489" name="Google Shape;489;g207c3d85413_0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Caso tenha alguma dúvida sobre como âncorar um arquivo que está fora do seu arquivo HTML, basta usar um </a:t>
            </a:r>
            <a:r>
              <a:rPr lang="pt-BR" b="1"/>
              <a:t>../</a:t>
            </a:r>
            <a:endParaRPr/>
          </a:p>
          <a:p>
            <a:pPr marL="0" lvl="0" indent="0" algn="l" rtl="0">
              <a:spcBef>
                <a:spcPts val="1000"/>
              </a:spcBef>
              <a:spcAft>
                <a:spcPts val="0"/>
              </a:spcAft>
              <a:buNone/>
            </a:pPr>
            <a:r>
              <a:rPr lang="pt-BR"/>
              <a:t>Se seu arquivo HTML quiser âncorar uma imagem, e os dois estiverem na mesma pasta, basta colocar o nome e extensão da imagem, se estiver uma pasta fora, coloque (../nomeImagem.extensao)</a:t>
            </a:r>
            <a:endParaRPr/>
          </a:p>
          <a:p>
            <a:pPr marL="0" lvl="0" indent="0" algn="l" rtl="0">
              <a:spcBef>
                <a:spcPts val="1000"/>
              </a:spcBef>
              <a:spcAft>
                <a:spcPts val="0"/>
              </a:spcAft>
              <a:buNone/>
            </a:pPr>
            <a:r>
              <a:rPr lang="pt-BR"/>
              <a:t>se estiver uma pasta depois, por exemplo, na pasta ‘projeto’ está seu arquivo HTML e uma pasta de imagens, você vai precisar fazer isso aqui: </a:t>
            </a:r>
            <a:endParaRPr/>
          </a:p>
          <a:p>
            <a:pPr marL="0" lvl="0" indent="0" algn="l" rtl="0">
              <a:spcBef>
                <a:spcPts val="1000"/>
              </a:spcBef>
              <a:spcAft>
                <a:spcPts val="0"/>
              </a:spcAft>
              <a:buNone/>
            </a:pPr>
            <a:r>
              <a:rPr lang="pt-BR"/>
              <a:t>&lt;img src=”pastaImages/nomeImagem,jpg”&gt;</a:t>
            </a:r>
            <a:endParaRPr/>
          </a:p>
          <a:p>
            <a:pPr marL="0" lvl="0" indent="0" algn="l" rtl="0">
              <a:spcBef>
                <a:spcPts val="1000"/>
              </a:spcBef>
              <a:spcAft>
                <a:spcPts val="0"/>
              </a:spcAft>
              <a:buNone/>
            </a:pPr>
            <a:r>
              <a:rPr lang="pt-BR"/>
              <a:t>Lembrando que a / significa que você está adentrando na pasta.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db7d3b4c10_0_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 tag &lt;img&gt;</a:t>
            </a:r>
            <a:endParaRPr/>
          </a:p>
        </p:txBody>
      </p:sp>
      <p:sp>
        <p:nvSpPr>
          <p:cNvPr id="495" name="Google Shape;495;g1db7d3b4c10_0_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tag pode inserir uma imagem através de uma âncore feita pelo atributo ‘src’. É possível estar linkando imagens tanto de seu próprio computador ao informar o caminho delas, assim como da própria internet ao escrever sua URL. Embora não seja muito recomendado, pois uma vez que der problema no site que tiver pego a imagem, você poderá perdê-la para sempre. </a:t>
            </a:r>
            <a:endParaRPr/>
          </a:p>
          <a:p>
            <a:pPr marL="0" lvl="0" indent="0" algn="l" rtl="0">
              <a:spcBef>
                <a:spcPts val="1000"/>
              </a:spcBef>
              <a:spcAft>
                <a:spcPts val="0"/>
              </a:spcAft>
              <a:buNone/>
            </a:pPr>
            <a:r>
              <a:rPr lang="pt-BR"/>
              <a:t>Seu atributo ‘alt’ serve para exibir determinada mensagem caso sua imagem não carregue por algum motivo. Fica sempre como boa prática usar o ‘alt’.</a:t>
            </a:r>
            <a:endParaRPr/>
          </a:p>
        </p:txBody>
      </p:sp>
      <p:pic>
        <p:nvPicPr>
          <p:cNvPr id="496" name="Google Shape;496;g1db7d3b4c10_0_1"/>
          <p:cNvPicPr preferRelativeResize="0"/>
          <p:nvPr/>
        </p:nvPicPr>
        <p:blipFill>
          <a:blip r:embed="rId3">
            <a:alphaModFix/>
          </a:blip>
          <a:stretch>
            <a:fillRect/>
          </a:stretch>
        </p:blipFill>
        <p:spPr>
          <a:xfrm>
            <a:off x="1256725" y="5245100"/>
            <a:ext cx="8183450" cy="1003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1db7d3b4c10_0_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Tabelas no HTML</a:t>
            </a:r>
            <a:endParaRPr/>
          </a:p>
        </p:txBody>
      </p:sp>
      <p:sp>
        <p:nvSpPr>
          <p:cNvPr id="502" name="Google Shape;502;g1db7d3b4c10_0_7"/>
          <p:cNvSpPr txBox="1">
            <a:spLocks noGrp="1"/>
          </p:cNvSpPr>
          <p:nvPr>
            <p:ph type="body" idx="1"/>
          </p:nvPr>
        </p:nvSpPr>
        <p:spPr>
          <a:xfrm>
            <a:off x="1103300" y="1503800"/>
            <a:ext cx="8946600" cy="5106300"/>
          </a:xfrm>
          <a:prstGeom prst="rect">
            <a:avLst/>
          </a:prstGeom>
        </p:spPr>
        <p:txBody>
          <a:bodyPr spcFirstLastPara="1" wrap="square" lIns="91425" tIns="45700" rIns="91425" bIns="45700" anchor="t" anchorCtr="0">
            <a:normAutofit lnSpcReduction="20000"/>
          </a:bodyPr>
          <a:lstStyle/>
          <a:p>
            <a:pPr marL="0" lvl="0" indent="0" algn="l" rtl="0">
              <a:spcBef>
                <a:spcPts val="1000"/>
              </a:spcBef>
              <a:spcAft>
                <a:spcPts val="0"/>
              </a:spcAft>
              <a:buNone/>
            </a:pPr>
            <a:r>
              <a:rPr lang="pt-BR"/>
              <a:t>Usada muito para exibir diversos dados. É possível criar uma tabela usando diversas tags, porém tendo estas como primordiais: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&lt;table&gt; &lt;/table&gt; = esta tag é a própria tabela, tudo que quiser escrever na tabela deverá ficar dentro desta tag.</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&lt;th&gt;&lt;/th&gt; = é a primeira linha da tabela, usada para dizer os critérios de cada coluna. Ex: nome, idade, cpf, email, profissão.</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&lt;tr&gt;&lt;/tr&gt; = Representa as linhas da tabela, sempre que quiser adicionar uma nova linha deve primeiro colocar esta tag.</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&lt;td&gt;&lt;/td&gt; =  Representa uma ‘cédula’ desta tabela, sendo usada para mencionar qualquer item. Ex: Jailson, 37, 4933892101, </a:t>
            </a:r>
            <a:r>
              <a:rPr lang="pt-BR" u="sng">
                <a:solidFill>
                  <a:schemeClr val="hlink"/>
                </a:solidFill>
                <a:hlinkClick r:id="rId3"/>
              </a:rPr>
              <a:t>obama@gmail.com</a:t>
            </a:r>
            <a:r>
              <a:rPr lang="pt-BR"/>
              <a:t>, professor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db7d3b4c10_0_1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Tags da tabela</a:t>
            </a:r>
            <a:endParaRPr/>
          </a:p>
        </p:txBody>
      </p:sp>
      <p:sp>
        <p:nvSpPr>
          <p:cNvPr id="508" name="Google Shape;508;g1db7d3b4c10_0_1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509" name="Google Shape;509;g1db7d3b4c10_0_12"/>
          <p:cNvPicPr preferRelativeResize="0"/>
          <p:nvPr/>
        </p:nvPicPr>
        <p:blipFill>
          <a:blip r:embed="rId3">
            <a:alphaModFix/>
          </a:blip>
          <a:stretch>
            <a:fillRect/>
          </a:stretch>
        </p:blipFill>
        <p:spPr>
          <a:xfrm>
            <a:off x="1103300" y="1388125"/>
            <a:ext cx="8946600" cy="4860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1db7d3b4c10_1_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Listas no HTML</a:t>
            </a:r>
            <a:endParaRPr/>
          </a:p>
        </p:txBody>
      </p:sp>
      <p:sp>
        <p:nvSpPr>
          <p:cNvPr id="515" name="Google Shape;515;g1db7d3b4c10_1_1"/>
          <p:cNvSpPr txBox="1">
            <a:spLocks noGrp="1"/>
          </p:cNvSpPr>
          <p:nvPr>
            <p:ph type="body" idx="1"/>
          </p:nvPr>
        </p:nvSpPr>
        <p:spPr>
          <a:xfrm>
            <a:off x="1103300" y="1619475"/>
            <a:ext cx="8946600" cy="499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Existem 3 tipos de listas no HTML, sendo usada para listar diversos tipos de coisas como links, produtos, pessoas, ordem de chegada de corredores, etc.</a:t>
            </a:r>
            <a:endParaRPr/>
          </a:p>
          <a:p>
            <a:pPr marL="0" lvl="0" indent="0" algn="l" rtl="0">
              <a:spcBef>
                <a:spcPts val="1000"/>
              </a:spcBef>
              <a:spcAft>
                <a:spcPts val="0"/>
              </a:spcAft>
              <a:buNone/>
            </a:pPr>
            <a:r>
              <a:rPr lang="pt-BR"/>
              <a:t>Há 3 tipos de listas, sendo elas: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Listas não ordenadas(ul) -&gt; Usada para listar itens sem ordem (exemplo: produtos)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Lista ordenada(ol) -&gt; Usada para listar itens com ordem (Exemplo: chamada, modo de preparo de um bolo)</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Lista de descrição(dl) -&gt; Usada para não só listar itens como também descrevê-los(Exemplo: produtos)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1db932b05c8_0_2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Listas não ordenadas &lt;ul&gt;, &lt;li&gt;</a:t>
            </a:r>
            <a:endParaRPr/>
          </a:p>
        </p:txBody>
      </p:sp>
      <p:sp>
        <p:nvSpPr>
          <p:cNvPr id="521" name="Google Shape;521;g1db932b05c8_0_2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lista não ordenada serve para listar itens que não possuem uma ordem específica, por exemplo: (cores, nomes, produtos, brinquedos). Essa lista possui 2 tags que podem ser utilizadas, sendo elas:</a:t>
            </a:r>
            <a:endParaRPr/>
          </a:p>
          <a:p>
            <a:pPr marL="0" lvl="0" indent="0" algn="l" rtl="0">
              <a:spcBef>
                <a:spcPts val="1000"/>
              </a:spcBef>
              <a:spcAft>
                <a:spcPts val="0"/>
              </a:spcAft>
              <a:buNone/>
            </a:pPr>
            <a:endParaRPr/>
          </a:p>
          <a:p>
            <a:pPr marL="0" lvl="0" indent="0" algn="l" rtl="0">
              <a:spcBef>
                <a:spcPts val="1000"/>
              </a:spcBef>
              <a:spcAft>
                <a:spcPts val="0"/>
              </a:spcAft>
              <a:buNone/>
            </a:pPr>
            <a:r>
              <a:rPr lang="pt-BR"/>
              <a:t>&lt;ul&gt;&lt;/ul&gt; = É o corpo da lista não ordenada, servindo como tag pai</a:t>
            </a:r>
            <a:endParaRPr/>
          </a:p>
          <a:p>
            <a:pPr marL="0" lvl="0" indent="0" algn="l" rtl="0">
              <a:spcBef>
                <a:spcPts val="1000"/>
              </a:spcBef>
              <a:spcAft>
                <a:spcPts val="0"/>
              </a:spcAft>
              <a:buNone/>
            </a:pPr>
            <a:r>
              <a:rPr lang="pt-BR"/>
              <a:t>&lt;li&gt;&lt;/li&gt; = Serve para listar cada item</a:t>
            </a:r>
            <a:endParaRPr/>
          </a:p>
          <a:p>
            <a:pPr marL="0" lvl="0" indent="0" algn="l" rtl="0">
              <a:spcBef>
                <a:spcPts val="1000"/>
              </a:spcBef>
              <a:spcAft>
                <a:spcPts val="0"/>
              </a:spcAft>
              <a:buNone/>
            </a:pPr>
            <a:endParaRPr/>
          </a:p>
        </p:txBody>
      </p:sp>
      <p:pic>
        <p:nvPicPr>
          <p:cNvPr id="522" name="Google Shape;522;g1db932b05c8_0_21"/>
          <p:cNvPicPr preferRelativeResize="0"/>
          <p:nvPr/>
        </p:nvPicPr>
        <p:blipFill>
          <a:blip r:embed="rId3">
            <a:alphaModFix/>
          </a:blip>
          <a:stretch>
            <a:fillRect/>
          </a:stretch>
        </p:blipFill>
        <p:spPr>
          <a:xfrm>
            <a:off x="646112" y="4858462"/>
            <a:ext cx="4849500" cy="1730625"/>
          </a:xfrm>
          <a:prstGeom prst="rect">
            <a:avLst/>
          </a:prstGeom>
          <a:noFill/>
          <a:ln>
            <a:noFill/>
          </a:ln>
        </p:spPr>
      </p:pic>
      <p:pic>
        <p:nvPicPr>
          <p:cNvPr id="523" name="Google Shape;523;g1db932b05c8_0_21"/>
          <p:cNvPicPr preferRelativeResize="0"/>
          <p:nvPr/>
        </p:nvPicPr>
        <p:blipFill>
          <a:blip r:embed="rId4">
            <a:alphaModFix/>
          </a:blip>
          <a:stretch>
            <a:fillRect/>
          </a:stretch>
        </p:blipFill>
        <p:spPr>
          <a:xfrm>
            <a:off x="6046230" y="4858450"/>
            <a:ext cx="4004570" cy="1730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db932b05c8_0_2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Tipos de lista não ordenada</a:t>
            </a:r>
            <a:endParaRPr/>
          </a:p>
        </p:txBody>
      </p:sp>
      <p:sp>
        <p:nvSpPr>
          <p:cNvPr id="529" name="Google Shape;529;g1db932b05c8_0_2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Como visto no slide anterior o atributo ‘type=”disc” ‘, a lista não ordenada possui 4 tipos formatos diferentes, sendo eles: </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disc (padrão)</a:t>
            </a:r>
            <a:endParaRPr/>
          </a:p>
          <a:p>
            <a:pPr marL="457200" lvl="0" indent="-320040" algn="l" rtl="0">
              <a:spcBef>
                <a:spcPts val="0"/>
              </a:spcBef>
              <a:spcAft>
                <a:spcPts val="0"/>
              </a:spcAft>
              <a:buSzPts val="1440"/>
              <a:buChar char="►"/>
            </a:pPr>
            <a:r>
              <a:rPr lang="pt-BR"/>
              <a:t>circle</a:t>
            </a:r>
            <a:endParaRPr/>
          </a:p>
          <a:p>
            <a:pPr marL="457200" lvl="0" indent="-320040" algn="l" rtl="0">
              <a:spcBef>
                <a:spcPts val="0"/>
              </a:spcBef>
              <a:spcAft>
                <a:spcPts val="0"/>
              </a:spcAft>
              <a:buSzPts val="1440"/>
              <a:buChar char="►"/>
            </a:pPr>
            <a:r>
              <a:rPr lang="pt-BR"/>
              <a:t>square</a:t>
            </a:r>
            <a:endParaRPr/>
          </a:p>
          <a:p>
            <a:pPr marL="457200" lvl="0" indent="-320040" algn="l" rtl="0">
              <a:spcBef>
                <a:spcPts val="0"/>
              </a:spcBef>
              <a:spcAft>
                <a:spcPts val="0"/>
              </a:spcAft>
              <a:buSzPts val="1440"/>
              <a:buChar char="►"/>
            </a:pPr>
            <a:r>
              <a:rPr lang="pt-BR"/>
              <a:t>none</a:t>
            </a:r>
            <a:endParaRPr/>
          </a:p>
        </p:txBody>
      </p:sp>
      <p:pic>
        <p:nvPicPr>
          <p:cNvPr id="530" name="Google Shape;530;g1db932b05c8_0_28"/>
          <p:cNvPicPr preferRelativeResize="0"/>
          <p:nvPr/>
        </p:nvPicPr>
        <p:blipFill>
          <a:blip r:embed="rId3">
            <a:alphaModFix/>
          </a:blip>
          <a:stretch>
            <a:fillRect/>
          </a:stretch>
        </p:blipFill>
        <p:spPr>
          <a:xfrm>
            <a:off x="293554" y="4751159"/>
            <a:ext cx="8946600" cy="1919766"/>
          </a:xfrm>
          <a:prstGeom prst="rect">
            <a:avLst/>
          </a:prstGeom>
          <a:noFill/>
          <a:ln>
            <a:noFill/>
          </a:ln>
        </p:spPr>
      </p:pic>
      <p:pic>
        <p:nvPicPr>
          <p:cNvPr id="531" name="Google Shape;531;g1db932b05c8_0_28"/>
          <p:cNvPicPr preferRelativeResize="0"/>
          <p:nvPr/>
        </p:nvPicPr>
        <p:blipFill>
          <a:blip r:embed="rId4">
            <a:alphaModFix/>
          </a:blip>
          <a:stretch>
            <a:fillRect/>
          </a:stretch>
        </p:blipFill>
        <p:spPr>
          <a:xfrm>
            <a:off x="9642199" y="4751149"/>
            <a:ext cx="1781551" cy="191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 Interface? Que raios é isso?</a:t>
            </a:r>
            <a:endParaRPr/>
          </a:p>
        </p:txBody>
      </p:sp>
      <p:sp>
        <p:nvSpPr>
          <p:cNvPr id="183" name="Google Shape;183;p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pt-BR"/>
              <a:t>Quando nos referirmos a software de computador, interface trata-se de um programa que possibilita o usuário interagir com o computador ou algum outro dispositivo eletrônico.</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Nesse sentido, interface refere-se também aos controles usados em um software, permitindo ao usuário interagir com o programa.</a:t>
            </a:r>
            <a:endParaRPr/>
          </a:p>
        </p:txBody>
      </p:sp>
      <p:pic>
        <p:nvPicPr>
          <p:cNvPr id="184" name="Google Shape;184;p6"/>
          <p:cNvPicPr preferRelativeResize="0"/>
          <p:nvPr/>
        </p:nvPicPr>
        <p:blipFill rotWithShape="1">
          <a:blip r:embed="rId3">
            <a:alphaModFix/>
          </a:blip>
          <a:srcRect/>
          <a:stretch/>
        </p:blipFill>
        <p:spPr>
          <a:xfrm>
            <a:off x="8061649" y="4170632"/>
            <a:ext cx="4124139" cy="267551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1db932b05c8_0_3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Lista ordenada &lt;ol&gt;, &lt;li&gt;</a:t>
            </a:r>
            <a:endParaRPr/>
          </a:p>
        </p:txBody>
      </p:sp>
      <p:sp>
        <p:nvSpPr>
          <p:cNvPr id="537" name="Google Shape;537;g1db932b05c8_0_3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lista serve para estar listando itens em uma ordem específica. Por exemplo (modo de preparo de um bolo, ordem de competências aprendidas, etc)</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38" name="Google Shape;538;g1db932b05c8_0_35"/>
          <p:cNvPicPr preferRelativeResize="0"/>
          <p:nvPr/>
        </p:nvPicPr>
        <p:blipFill>
          <a:blip r:embed="rId3">
            <a:alphaModFix/>
          </a:blip>
          <a:stretch>
            <a:fillRect/>
          </a:stretch>
        </p:blipFill>
        <p:spPr>
          <a:xfrm>
            <a:off x="1103300" y="4242649"/>
            <a:ext cx="4658550" cy="2005775"/>
          </a:xfrm>
          <a:prstGeom prst="rect">
            <a:avLst/>
          </a:prstGeom>
          <a:noFill/>
          <a:ln>
            <a:noFill/>
          </a:ln>
        </p:spPr>
      </p:pic>
      <p:pic>
        <p:nvPicPr>
          <p:cNvPr id="539" name="Google Shape;539;g1db932b05c8_0_35"/>
          <p:cNvPicPr preferRelativeResize="0"/>
          <p:nvPr/>
        </p:nvPicPr>
        <p:blipFill>
          <a:blip r:embed="rId4">
            <a:alphaModFix/>
          </a:blip>
          <a:stretch>
            <a:fillRect/>
          </a:stretch>
        </p:blipFill>
        <p:spPr>
          <a:xfrm>
            <a:off x="6618487" y="4242650"/>
            <a:ext cx="2868474" cy="2005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db932b05c8_0_7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Tipos de lista ordenada</a:t>
            </a:r>
            <a:endParaRPr/>
          </a:p>
        </p:txBody>
      </p:sp>
      <p:sp>
        <p:nvSpPr>
          <p:cNvPr id="545" name="Google Shape;545;g1db932b05c8_0_7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Assim como a lista não ordenada, esta mesma lista também possui vários tipos de ordens, dentre eles: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type=”1 (número um)”  = ordena a lista com números a partir do 1.</a:t>
            </a:r>
            <a:endParaRPr/>
          </a:p>
          <a:p>
            <a:pPr marL="457200" lvl="0" indent="-320040" algn="l" rtl="0">
              <a:spcBef>
                <a:spcPts val="0"/>
              </a:spcBef>
              <a:spcAft>
                <a:spcPts val="0"/>
              </a:spcAft>
              <a:buSzPts val="1440"/>
              <a:buChar char="●"/>
            </a:pPr>
            <a:r>
              <a:rPr lang="pt-BR"/>
              <a:t>type=”i (letra i minúscula)” = ordena a lista em números romanos minúsculos.</a:t>
            </a:r>
            <a:endParaRPr/>
          </a:p>
          <a:p>
            <a:pPr marL="457200" lvl="0" indent="-320040" algn="l" rtl="0">
              <a:spcBef>
                <a:spcPts val="0"/>
              </a:spcBef>
              <a:spcAft>
                <a:spcPts val="0"/>
              </a:spcAft>
              <a:buSzPts val="1440"/>
              <a:buChar char="●"/>
            </a:pPr>
            <a:r>
              <a:rPr lang="pt-BR"/>
              <a:t>type=”I (letra I maiúscula) = ordena a lista em números romanos maiúsculos.</a:t>
            </a:r>
            <a:endParaRPr/>
          </a:p>
          <a:p>
            <a:pPr marL="457200" lvl="0" indent="-320040" algn="l" rtl="0">
              <a:spcBef>
                <a:spcPts val="0"/>
              </a:spcBef>
              <a:spcAft>
                <a:spcPts val="0"/>
              </a:spcAft>
              <a:buSzPts val="1440"/>
              <a:buChar char="●"/>
            </a:pPr>
            <a:r>
              <a:rPr lang="pt-BR"/>
              <a:t>type=”a (letra a minúscula)” = ordena a lista em forma alfabética em letras minúscullas.</a:t>
            </a:r>
            <a:endParaRPr/>
          </a:p>
          <a:p>
            <a:pPr marL="457200" lvl="0" indent="-320040" algn="l" rtl="0">
              <a:spcBef>
                <a:spcPts val="0"/>
              </a:spcBef>
              <a:spcAft>
                <a:spcPts val="0"/>
              </a:spcAft>
              <a:buSzPts val="1440"/>
              <a:buChar char="●"/>
            </a:pPr>
            <a:r>
              <a:rPr lang="pt-BR"/>
              <a:t>type=”A (letra A maiúscula)” = ordena a lista em forma alfabética em letras maiúscula.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1db7d3b4c10_1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Lista de descrição &lt;dl&gt;,  &lt;dt&gt; e &lt;dd&gt;</a:t>
            </a:r>
            <a:endParaRPr/>
          </a:p>
        </p:txBody>
      </p:sp>
      <p:sp>
        <p:nvSpPr>
          <p:cNvPr id="551" name="Google Shape;551;g1db7d3b4c10_1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lista serve para não só listar determinados itens como também descrevê-los, por causa disto ele possui 3 tags, sendo elas: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pt-BR"/>
              <a:t>&lt;dl&gt;&lt;/dl&gt; = é a tag ‘pai’ da lista.</a:t>
            </a:r>
            <a:endParaRPr/>
          </a:p>
          <a:p>
            <a:pPr marL="457200" lvl="0" indent="-320040" algn="l" rtl="0">
              <a:spcBef>
                <a:spcPts val="0"/>
              </a:spcBef>
              <a:spcAft>
                <a:spcPts val="0"/>
              </a:spcAft>
              <a:buSzPts val="1440"/>
              <a:buChar char="●"/>
            </a:pPr>
            <a:r>
              <a:rPr lang="pt-BR"/>
              <a:t>&lt;dt&gt;&lt;/dt&gt; = é o titulo do item desta lista.</a:t>
            </a:r>
            <a:endParaRPr/>
          </a:p>
          <a:p>
            <a:pPr marL="457200" lvl="0" indent="-320040" algn="l" rtl="0">
              <a:spcBef>
                <a:spcPts val="0"/>
              </a:spcBef>
              <a:spcAft>
                <a:spcPts val="0"/>
              </a:spcAft>
              <a:buSzPts val="1440"/>
              <a:buChar char="●"/>
            </a:pPr>
            <a:r>
              <a:rPr lang="pt-BR"/>
              <a:t>&lt;dd&gt;&lt;/dd&gt; = é a descrição do item mencionado no &lt;dt&gt;</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52" name="Google Shape;552;g1db7d3b4c10_1_6"/>
          <p:cNvPicPr preferRelativeResize="0"/>
          <p:nvPr/>
        </p:nvPicPr>
        <p:blipFill>
          <a:blip r:embed="rId3">
            <a:alphaModFix/>
          </a:blip>
          <a:stretch>
            <a:fillRect/>
          </a:stretch>
        </p:blipFill>
        <p:spPr>
          <a:xfrm>
            <a:off x="3028762" y="4362675"/>
            <a:ext cx="4639375" cy="2297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1db7d3b4c10_1_1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 tag &lt;video&gt; no HTML</a:t>
            </a:r>
            <a:endParaRPr/>
          </a:p>
        </p:txBody>
      </p:sp>
      <p:sp>
        <p:nvSpPr>
          <p:cNvPr id="558" name="Google Shape;558;g1db7d3b4c10_1_1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 HTML também é capaz de suportar vídeo, embora esta tag não seja surportada por alguns navegadores como o Explorer e o Safari. </a:t>
            </a:r>
            <a:endParaRPr/>
          </a:p>
          <a:p>
            <a:pPr marL="0" lvl="0" indent="0" algn="l" rtl="0">
              <a:spcBef>
                <a:spcPts val="1000"/>
              </a:spcBef>
              <a:spcAft>
                <a:spcPts val="0"/>
              </a:spcAft>
              <a:buNone/>
            </a:pPr>
            <a:r>
              <a:rPr lang="pt-BR"/>
              <a:t>Esta tag serve para transmitir alguns arquivos de video como traillers, clipe de músicas, dentre outros. Embora não seja recomendado enviar videos muito longos, pois eles irão influenciar no tempo que o seu site serve para ser carregado ou hospedado.</a:t>
            </a:r>
            <a:endParaRPr/>
          </a:p>
          <a:p>
            <a:pPr marL="0" lvl="0" indent="0" algn="l" rtl="0">
              <a:spcBef>
                <a:spcPts val="1000"/>
              </a:spcBef>
              <a:spcAft>
                <a:spcPts val="0"/>
              </a:spcAft>
              <a:buNone/>
            </a:pPr>
            <a:r>
              <a:rPr lang="pt-BR"/>
              <a:t>A tag &lt;video&gt;&lt;/video&gt; funciona como uma espécie de tag pai similar a &lt;table&gt;. Dentro dela deve-se colocar a tag &lt;source&gt; para âncorar o video através do atributo ‘src’.</a:t>
            </a:r>
            <a:endParaRPr/>
          </a:p>
        </p:txBody>
      </p:sp>
      <p:pic>
        <p:nvPicPr>
          <p:cNvPr id="559" name="Google Shape;559;g1db7d3b4c10_1_12"/>
          <p:cNvPicPr preferRelativeResize="0"/>
          <p:nvPr/>
        </p:nvPicPr>
        <p:blipFill>
          <a:blip r:embed="rId3">
            <a:alphaModFix/>
          </a:blip>
          <a:stretch>
            <a:fillRect/>
          </a:stretch>
        </p:blipFill>
        <p:spPr>
          <a:xfrm>
            <a:off x="1842100" y="5376250"/>
            <a:ext cx="7469000" cy="872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1db932b05c8_0_17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 tag &lt;audio&gt; no HTML</a:t>
            </a:r>
            <a:endParaRPr/>
          </a:p>
        </p:txBody>
      </p:sp>
      <p:sp>
        <p:nvSpPr>
          <p:cNvPr id="565" name="Google Shape;565;g1db932b05c8_0_17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Esta tag serve para importar audios e utilizá-los no site, similar a tag &lt;video&gt;.</a:t>
            </a:r>
            <a:endParaRPr/>
          </a:p>
          <a:p>
            <a:pPr marL="0" lvl="0" indent="0" algn="l" rtl="0">
              <a:spcBef>
                <a:spcPts val="1000"/>
              </a:spcBef>
              <a:spcAft>
                <a:spcPts val="0"/>
              </a:spcAft>
              <a:buNone/>
            </a:pPr>
            <a:r>
              <a:rPr lang="pt-BR"/>
              <a:t>O HTML5 consegue suportar até 3 extensões de aúdio para colocar no site, sendo elas:</a:t>
            </a:r>
            <a:endParaRPr/>
          </a:p>
          <a:p>
            <a:pPr marL="457200" lvl="0" indent="-320040" algn="l" rtl="0">
              <a:spcBef>
                <a:spcPts val="1000"/>
              </a:spcBef>
              <a:spcAft>
                <a:spcPts val="0"/>
              </a:spcAft>
              <a:buSzPts val="1440"/>
              <a:buChar char="●"/>
            </a:pPr>
            <a:r>
              <a:rPr lang="pt-BR"/>
              <a:t>mp3</a:t>
            </a:r>
            <a:endParaRPr/>
          </a:p>
          <a:p>
            <a:pPr marL="457200" lvl="0" indent="-320040" algn="l" rtl="0">
              <a:spcBef>
                <a:spcPts val="0"/>
              </a:spcBef>
              <a:spcAft>
                <a:spcPts val="0"/>
              </a:spcAft>
              <a:buSzPts val="1440"/>
              <a:buChar char="●"/>
            </a:pPr>
            <a:r>
              <a:rPr lang="pt-BR"/>
              <a:t>wav</a:t>
            </a:r>
            <a:endParaRPr/>
          </a:p>
          <a:p>
            <a:pPr marL="457200" lvl="0" indent="-320040" algn="l" rtl="0">
              <a:spcBef>
                <a:spcPts val="0"/>
              </a:spcBef>
              <a:spcAft>
                <a:spcPts val="0"/>
              </a:spcAft>
              <a:buSzPts val="1440"/>
              <a:buChar char="●"/>
            </a:pPr>
            <a:r>
              <a:rPr lang="pt-BR"/>
              <a:t>ogg</a:t>
            </a:r>
            <a:endParaRPr/>
          </a:p>
          <a:p>
            <a:pPr marL="0" lvl="0" indent="0" algn="l" rtl="0">
              <a:spcBef>
                <a:spcPts val="1000"/>
              </a:spcBef>
              <a:spcAft>
                <a:spcPts val="0"/>
              </a:spcAft>
              <a:buNone/>
            </a:pPr>
            <a:r>
              <a:rPr lang="pt-BR"/>
              <a:t>Porém, tenha ciência de que algumas dessas extensões não funcionam em certos navegadores. Por exemplo:</a:t>
            </a:r>
            <a:endParaRPr/>
          </a:p>
          <a:p>
            <a:pPr marL="0" lvl="0" indent="0" algn="l" rtl="0">
              <a:spcBef>
                <a:spcPts val="1000"/>
              </a:spcBef>
              <a:spcAft>
                <a:spcPts val="0"/>
              </a:spcAft>
              <a:buNone/>
            </a:pPr>
            <a:r>
              <a:rPr lang="pt-BR"/>
              <a:t>mp3 - Não funciona no Opera.</a:t>
            </a:r>
            <a:endParaRPr/>
          </a:p>
          <a:p>
            <a:pPr marL="0" lvl="0" indent="0" algn="l" rtl="0">
              <a:spcBef>
                <a:spcPts val="1000"/>
              </a:spcBef>
              <a:spcAft>
                <a:spcPts val="0"/>
              </a:spcAft>
              <a:buNone/>
            </a:pPr>
            <a:r>
              <a:rPr lang="pt-BR"/>
              <a:t>Já o wav e ogg não funcionam na Internet Explorer, e o ogg não funciona no Safari também.</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1db932b05c8_0_18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Exemplo da tag &lt;audio&gt;</a:t>
            </a:r>
            <a:endParaRPr/>
          </a:p>
        </p:txBody>
      </p:sp>
      <p:sp>
        <p:nvSpPr>
          <p:cNvPr id="571" name="Google Shape;571;g1db932b05c8_0_18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O atributo controls serve para exibir os controles de começar, pausar aúdio, etc.</a:t>
            </a:r>
            <a:endParaRPr/>
          </a:p>
          <a:p>
            <a:pPr marL="0" lvl="0" indent="0" algn="l" rtl="0">
              <a:spcBef>
                <a:spcPts val="1000"/>
              </a:spcBef>
              <a:spcAft>
                <a:spcPts val="0"/>
              </a:spcAft>
              <a:buNone/>
            </a:pPr>
            <a:r>
              <a:rPr lang="pt-BR"/>
              <a:t>a tag &lt;source&gt; serve para estar buscando o arquivo deste aúdio dentro do computador juntamente ao atributo ‘src’ para estar o âncorando.</a:t>
            </a:r>
            <a:endParaRPr/>
          </a:p>
          <a:p>
            <a:pPr marL="0" lvl="0" indent="0" algn="l" rtl="0">
              <a:spcBef>
                <a:spcPts val="1000"/>
              </a:spcBef>
              <a:spcAft>
                <a:spcPts val="0"/>
              </a:spcAft>
              <a:buNone/>
            </a:pPr>
            <a:r>
              <a:rPr lang="pt-BR"/>
              <a:t>E caso o aúdio não seja enviado, irá aparecer a mensagem logo acima.</a:t>
            </a:r>
            <a:endParaRPr/>
          </a:p>
        </p:txBody>
      </p:sp>
      <p:pic>
        <p:nvPicPr>
          <p:cNvPr id="572" name="Google Shape;572;g1db932b05c8_0_180"/>
          <p:cNvPicPr preferRelativeResize="0"/>
          <p:nvPr/>
        </p:nvPicPr>
        <p:blipFill>
          <a:blip r:embed="rId3">
            <a:alphaModFix/>
          </a:blip>
          <a:stretch>
            <a:fillRect/>
          </a:stretch>
        </p:blipFill>
        <p:spPr>
          <a:xfrm>
            <a:off x="1103300" y="1960891"/>
            <a:ext cx="8946600" cy="88712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1db7d3b4c10_1_1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Atributos da tag &lt;video&gt; e a&lt;audio&gt;</a:t>
            </a:r>
            <a:endParaRPr/>
          </a:p>
        </p:txBody>
      </p:sp>
      <p:sp>
        <p:nvSpPr>
          <p:cNvPr id="578" name="Google Shape;578;g1db7d3b4c10_1_1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579" name="Google Shape;579;g1db7d3b4c10_1_19"/>
          <p:cNvPicPr preferRelativeResize="0"/>
          <p:nvPr/>
        </p:nvPicPr>
        <p:blipFill>
          <a:blip r:embed="rId3">
            <a:alphaModFix/>
          </a:blip>
          <a:stretch>
            <a:fillRect/>
          </a:stretch>
        </p:blipFill>
        <p:spPr>
          <a:xfrm>
            <a:off x="1103300" y="1842709"/>
            <a:ext cx="8946600" cy="461592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1db7d3b4c10_1_2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Formulário no HTML</a:t>
            </a:r>
            <a:endParaRPr/>
          </a:p>
        </p:txBody>
      </p:sp>
      <p:sp>
        <p:nvSpPr>
          <p:cNvPr id="585" name="Google Shape;585;g1db7d3b4c10_1_2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Formulários são de extrema importância, pois é com ajuda deles que você consegue estar solicitando dados e informações do usuário, além de poder usá-lo em diversas outras coisas como a barra de pesquisa, jogos, dentre outras.</a:t>
            </a:r>
            <a:endParaRPr/>
          </a:p>
          <a:p>
            <a:pPr marL="0" lvl="0" indent="0" algn="l" rtl="0">
              <a:spcBef>
                <a:spcPts val="1000"/>
              </a:spcBef>
              <a:spcAft>
                <a:spcPts val="0"/>
              </a:spcAft>
              <a:buNone/>
            </a:pPr>
            <a:r>
              <a:rPr lang="pt-BR"/>
              <a:t>Há vários tipos de “formulários” que podem estar retirando dados específicos, como email, senha, telefone, dia, etc.</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1db7d3b4c10_2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Tags do formulário</a:t>
            </a:r>
            <a:endParaRPr/>
          </a:p>
        </p:txBody>
      </p:sp>
      <p:sp>
        <p:nvSpPr>
          <p:cNvPr id="591" name="Google Shape;591;g1db7d3b4c10_2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592" name="Google Shape;592;g1db7d3b4c10_2_0"/>
          <p:cNvPicPr preferRelativeResize="0"/>
          <p:nvPr/>
        </p:nvPicPr>
        <p:blipFill>
          <a:blip r:embed="rId3">
            <a:alphaModFix/>
          </a:blip>
          <a:stretch>
            <a:fillRect/>
          </a:stretch>
        </p:blipFill>
        <p:spPr>
          <a:xfrm>
            <a:off x="1005700" y="1333416"/>
            <a:ext cx="9141801" cy="517730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1db7d3b4c10_2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tags &lt;input&gt;, &lt;fieldset&gt; e &lt;textarea&gt;</a:t>
            </a:r>
            <a:endParaRPr/>
          </a:p>
        </p:txBody>
      </p:sp>
      <p:sp>
        <p:nvSpPr>
          <p:cNvPr id="598" name="Google Shape;598;g1db7d3b4c10_2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 tag &lt;input&gt; é uma tag que não possui tag de fechamento, e serve para pedir dados do usuário, como seu nome, senha, email, etc.</a:t>
            </a:r>
            <a:endParaRPr/>
          </a:p>
          <a:p>
            <a:pPr marL="0" lvl="0" indent="0" algn="l" rtl="0">
              <a:spcBef>
                <a:spcPts val="1000"/>
              </a:spcBef>
              <a:spcAft>
                <a:spcPts val="0"/>
              </a:spcAft>
              <a:buNone/>
            </a:pPr>
            <a:endParaRPr/>
          </a:p>
          <a:p>
            <a:pPr marL="0" lvl="0" indent="0" algn="l" rtl="0">
              <a:spcBef>
                <a:spcPts val="1000"/>
              </a:spcBef>
              <a:spcAft>
                <a:spcPts val="0"/>
              </a:spcAft>
              <a:buNone/>
            </a:pPr>
            <a:r>
              <a:rPr lang="pt-BR"/>
              <a:t>a tag &lt;fieldset&gt;&lt;fieldset&gt; cria um campo para agrupar inputs semelhantes (Ex: fieldset(dados) -&gt; nome, email, senha).</a:t>
            </a:r>
            <a:endParaRPr/>
          </a:p>
          <a:p>
            <a:pPr marL="0" lvl="0" indent="0" algn="l" rtl="0">
              <a:spcBef>
                <a:spcPts val="1000"/>
              </a:spcBef>
              <a:spcAft>
                <a:spcPts val="0"/>
              </a:spcAft>
              <a:buNone/>
            </a:pPr>
            <a:endParaRPr/>
          </a:p>
          <a:p>
            <a:pPr marL="0" lvl="0" indent="0" algn="l" rtl="0">
              <a:spcBef>
                <a:spcPts val="1000"/>
              </a:spcBef>
              <a:spcAft>
                <a:spcPts val="0"/>
              </a:spcAft>
              <a:buNone/>
            </a:pPr>
            <a:r>
              <a:rPr lang="pt-BR"/>
              <a:t>A tag &lt;textarea&gt;&lt;/textarea&gt; serve justamente para ser uma área de texto para o usuário digitar, extremamente utilizado em áreas de comentários.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 Interface? Por que ela  extremamente importante ?</a:t>
            </a:r>
            <a:endParaRPr/>
          </a:p>
        </p:txBody>
      </p:sp>
      <p:sp>
        <p:nvSpPr>
          <p:cNvPr id="190" name="Google Shape;190;p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pt-BR"/>
              <a:t>1º Motivo</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Se bem projetada, a interface pode se tornar uma fonte de motivação, e ainda, dependendo de suas características, uma grande ferramenta pra o usuário. Se ela não for bem projetada, pode se transformar em fator decisivo para a rejeição do sistema.</a:t>
            </a:r>
            <a:endParaRPr/>
          </a:p>
          <a:p>
            <a:pPr marL="0" lvl="0" indent="0" algn="l" rtl="0">
              <a:spcBef>
                <a:spcPts val="1000"/>
              </a:spcBef>
              <a:spcAft>
                <a:spcPts val="0"/>
              </a:spcAft>
              <a:buSzPts val="1600"/>
              <a:buNone/>
            </a:pPr>
            <a:endParaRPr/>
          </a:p>
        </p:txBody>
      </p:sp>
      <p:pic>
        <p:nvPicPr>
          <p:cNvPr id="191" name="Google Shape;191;p7" descr="Telas completas de interface do usuário e ux para um aplicativo móvel. |  Vetor Premium"/>
          <p:cNvPicPr preferRelativeResize="0"/>
          <p:nvPr/>
        </p:nvPicPr>
        <p:blipFill rotWithShape="1">
          <a:blip r:embed="rId3">
            <a:alphaModFix/>
          </a:blip>
          <a:srcRect/>
          <a:stretch/>
        </p:blipFill>
        <p:spPr>
          <a:xfrm>
            <a:off x="3946847" y="4208107"/>
            <a:ext cx="3520750" cy="264056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1db7d3b4c10_2_1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Alguns tipos de inputs</a:t>
            </a:r>
            <a:endParaRPr/>
          </a:p>
        </p:txBody>
      </p:sp>
      <p:sp>
        <p:nvSpPr>
          <p:cNvPr id="604" name="Google Shape;604;g1db7d3b4c10_2_1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605" name="Google Shape;605;g1db7d3b4c10_2_11"/>
          <p:cNvPicPr preferRelativeResize="0"/>
          <p:nvPr/>
        </p:nvPicPr>
        <p:blipFill>
          <a:blip r:embed="rId3">
            <a:alphaModFix/>
          </a:blip>
          <a:stretch>
            <a:fillRect/>
          </a:stretch>
        </p:blipFill>
        <p:spPr>
          <a:xfrm>
            <a:off x="1122726" y="1853125"/>
            <a:ext cx="8927178" cy="4395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db7d3b4c10_2_1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Alguns atributos para o formulário</a:t>
            </a:r>
            <a:endParaRPr/>
          </a:p>
        </p:txBody>
      </p:sp>
      <p:sp>
        <p:nvSpPr>
          <p:cNvPr id="611" name="Google Shape;611;g1db7d3b4c10_2_1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action: O atributo action serve para encaminhar o formulário para outra página, mas caso este atributo não tenha nenhum valor inserido, será encaminhado para a mesma página.</a:t>
            </a:r>
            <a:endParaRPr/>
          </a:p>
          <a:p>
            <a:pPr marL="0" lvl="0" indent="0" algn="l" rtl="0">
              <a:spcBef>
                <a:spcPts val="1000"/>
              </a:spcBef>
              <a:spcAft>
                <a:spcPts val="0"/>
              </a:spcAft>
              <a:buNone/>
            </a:pPr>
            <a:r>
              <a:rPr lang="pt-BR"/>
              <a:t>Ex: &lt;form action=”index2.html”&gt;&lt;/form&gt;</a:t>
            </a:r>
            <a:endParaRPr/>
          </a:p>
          <a:p>
            <a:pPr marL="0" lvl="0" indent="0" algn="l" rtl="0">
              <a:spcBef>
                <a:spcPts val="1000"/>
              </a:spcBef>
              <a:spcAft>
                <a:spcPts val="0"/>
              </a:spcAft>
              <a:buNone/>
            </a:pPr>
            <a:r>
              <a:rPr lang="pt-BR"/>
              <a:t>method: Este atributo serve para especificar como serão enviado os dados inseridos do usuário, tendo 2 casos, sendo eles (get, post).</a:t>
            </a:r>
            <a:endParaRPr/>
          </a:p>
          <a:p>
            <a:pPr marL="0" lvl="0" indent="0" algn="l" rtl="0">
              <a:spcBef>
                <a:spcPts val="1000"/>
              </a:spcBef>
              <a:spcAft>
                <a:spcPts val="0"/>
              </a:spcAft>
              <a:buNone/>
            </a:pPr>
            <a:r>
              <a:rPr lang="pt-BR"/>
              <a:t>O método GET serve apenas para teste, pois ele mostra os dados que o usuário inseriu na URL da página, permitindo assim ver se há algum erro ou não.</a:t>
            </a:r>
            <a:endParaRPr/>
          </a:p>
          <a:p>
            <a:pPr marL="0" lvl="0" indent="0" algn="l" rtl="0">
              <a:spcBef>
                <a:spcPts val="1000"/>
              </a:spcBef>
              <a:spcAft>
                <a:spcPts val="0"/>
              </a:spcAft>
              <a:buNone/>
            </a:pPr>
            <a:r>
              <a:rPr lang="pt-BR"/>
              <a:t>Já o método POST trata de criptografar e enviar esses dados que o usuário informou, usado na versão final do projeto.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1db7d3b4c10_2_2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Alguns atributos para o formulário </a:t>
            </a:r>
            <a:endParaRPr/>
          </a:p>
        </p:txBody>
      </p:sp>
      <p:sp>
        <p:nvSpPr>
          <p:cNvPr id="617" name="Google Shape;617;g1db7d3b4c10_2_2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target: Este método serve para especificar se a página que será carregada se enviar os dados será na atual ou em outra, tendo dois valores como resposta(_self, _blank).</a:t>
            </a:r>
            <a:endParaRPr/>
          </a:p>
          <a:p>
            <a:pPr marL="0" lvl="0" indent="0" algn="l" rtl="0">
              <a:spcBef>
                <a:spcPts val="1000"/>
              </a:spcBef>
              <a:spcAft>
                <a:spcPts val="0"/>
              </a:spcAft>
              <a:buNone/>
            </a:pPr>
            <a:r>
              <a:rPr lang="pt-BR"/>
              <a:t>O atributo _self irá fazer com que caso seja direcionado para outra página, será trocada a página atual.</a:t>
            </a:r>
            <a:endParaRPr/>
          </a:p>
          <a:p>
            <a:pPr marL="0" lvl="0" indent="0" algn="l" rtl="0">
              <a:spcBef>
                <a:spcPts val="1000"/>
              </a:spcBef>
              <a:spcAft>
                <a:spcPts val="0"/>
              </a:spcAft>
              <a:buNone/>
            </a:pPr>
            <a:r>
              <a:rPr lang="pt-BR"/>
              <a:t>Já o atributo _blank faz com que o navegador abra outra página caso seja direcionado.</a:t>
            </a:r>
            <a:endParaRPr/>
          </a:p>
          <a:p>
            <a:pPr marL="0" lvl="0" indent="0" algn="l" rtl="0">
              <a:spcBef>
                <a:spcPts val="1000"/>
              </a:spcBef>
              <a:spcAft>
                <a:spcPts val="0"/>
              </a:spcAft>
              <a:buNone/>
            </a:pPr>
            <a:r>
              <a:rPr lang="pt-BR"/>
              <a:t>novalidate: Caso este atributo seja adicionado na tag &lt;form&gt;, não irá realizar nenhuma validação (ver se todos inputs obrigatórios estão preenchidos) e simplesmente irá enviar o formulário.</a:t>
            </a:r>
            <a:endParaRPr/>
          </a:p>
          <a:p>
            <a:pPr marL="0" lvl="0" indent="0" algn="l" rtl="0">
              <a:spcBef>
                <a:spcPts val="1000"/>
              </a:spcBef>
              <a:spcAft>
                <a:spcPts val="0"/>
              </a:spcAft>
              <a:buNone/>
            </a:pPr>
            <a:r>
              <a:rPr lang="pt-BR"/>
              <a:t>required: O atributo required faz com que determinado input seja obrigatório de ser preenchido.</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1db7d3b4c10_2_2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Alguns atributos para o formulário</a:t>
            </a:r>
            <a:endParaRPr/>
          </a:p>
        </p:txBody>
      </p:sp>
      <p:sp>
        <p:nvSpPr>
          <p:cNvPr id="623" name="Google Shape;623;g1db7d3b4c10_2_2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placeholder: Este atributo serve normalmente para deixar uma mensagem de exemplo dentro dos inputs(caixas de texto) como (Digite seu email aqui).</a:t>
            </a:r>
            <a:endParaRPr/>
          </a:p>
          <a:p>
            <a:pPr marL="0" lvl="0" indent="0" algn="l" rtl="0">
              <a:spcBef>
                <a:spcPts val="1000"/>
              </a:spcBef>
              <a:spcAft>
                <a:spcPts val="0"/>
              </a:spcAft>
              <a:buNone/>
            </a:pPr>
            <a:r>
              <a:rPr lang="pt-BR"/>
              <a:t>disabled: Faz com que determinado input seja desabilitado e impossibilita o usuário de preenchê-lo.</a:t>
            </a:r>
            <a:endParaRPr/>
          </a:p>
          <a:p>
            <a:pPr marL="0" lvl="0" indent="0" algn="l" rtl="0">
              <a:spcBef>
                <a:spcPts val="100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1db7d3b4c10_2_3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Estilo HTML com CSS</a:t>
            </a:r>
            <a:endParaRPr/>
          </a:p>
        </p:txBody>
      </p:sp>
      <p:sp>
        <p:nvSpPr>
          <p:cNvPr id="629" name="Google Shape;629;g1db7d3b4c10_2_3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Utilizamos o HTML para fazer as devidas marcações na página, como textos, parágrafos, imagens, dentre outros. No entanto, não fica visualmente apresentável para alguém. Justamente por isso foi criado o CSS, usado para estilizar a página. Podemos dizer que se o HTML é a forma do bolo, o CSS seria o confeite deste bolo.</a:t>
            </a:r>
            <a:endParaRPr/>
          </a:p>
          <a:p>
            <a:pPr marL="457200" lvl="0" indent="0" algn="l" rtl="0">
              <a:spcBef>
                <a:spcPts val="100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1db7d3b4c10_2_3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CSS Inline</a:t>
            </a:r>
            <a:endParaRPr/>
          </a:p>
        </p:txBody>
      </p:sp>
      <p:sp>
        <p:nvSpPr>
          <p:cNvPr id="635" name="Google Shape;635;g1db7d3b4c10_2_3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Há 3 tipos de aplicar CSS na página. Uma delas sendo a inline, onde você usa o atributo ‘style’ na tag que planeja estilizar.</a:t>
            </a:r>
            <a:endParaRPr/>
          </a:p>
          <a:p>
            <a:pPr marL="0" lvl="0" indent="0" algn="l" rtl="0">
              <a:spcBef>
                <a:spcPts val="1000"/>
              </a:spcBef>
              <a:spcAft>
                <a:spcPts val="0"/>
              </a:spcAft>
              <a:buNone/>
            </a:pPr>
            <a:r>
              <a:rPr lang="pt-BR"/>
              <a:t>Por exemplo: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Embora não seja recomendável usar ela justamente porque dificulta em muito a leitura do código, o que acaba deixando a manutenção de seu site muito mais trabalhosa.</a:t>
            </a:r>
            <a:endParaRPr/>
          </a:p>
        </p:txBody>
      </p:sp>
      <p:pic>
        <p:nvPicPr>
          <p:cNvPr id="636" name="Google Shape;636;g1db7d3b4c10_2_38"/>
          <p:cNvPicPr preferRelativeResize="0"/>
          <p:nvPr/>
        </p:nvPicPr>
        <p:blipFill>
          <a:blip r:embed="rId3">
            <a:alphaModFix/>
          </a:blip>
          <a:stretch>
            <a:fillRect/>
          </a:stretch>
        </p:blipFill>
        <p:spPr>
          <a:xfrm>
            <a:off x="1103306" y="3588844"/>
            <a:ext cx="8946600" cy="112365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1db7d3b4c10_2_4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CSS Interno</a:t>
            </a:r>
            <a:endParaRPr/>
          </a:p>
        </p:txBody>
      </p:sp>
      <p:sp>
        <p:nvSpPr>
          <p:cNvPr id="642" name="Google Shape;642;g1db7d3b4c10_2_4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Neste segundo tipo de CSS, utilizamos ele como uma tag &lt;style&gt;&lt;/style&gt; dentro das tags &lt;head&gt;&lt;/head&gt; para estar estilizando a página, esta forma também não é muito recomendada  caso construa sites muito grandes, ja que iria dificultar a leitura caso precise fazer algum ajuste.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1db7d3b4c10_2_4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CSS Externo</a:t>
            </a:r>
            <a:endParaRPr/>
          </a:p>
        </p:txBody>
      </p:sp>
      <p:sp>
        <p:nvSpPr>
          <p:cNvPr id="648" name="Google Shape;648;g1db7d3b4c10_2_4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é a última forma de se aplicar CSS em uma página, e também é a mais recomendada, já que ela auxilia em muito não só a visualização e manutenção como também a comparar o CSS com o HTML, e assim identificar erros com muito mais facilidade do que das outras duas formas.</a:t>
            </a:r>
            <a:endParaRPr/>
          </a:p>
          <a:p>
            <a:pPr marL="0" lvl="0" indent="0" algn="l" rtl="0">
              <a:spcBef>
                <a:spcPts val="1000"/>
              </a:spcBef>
              <a:spcAft>
                <a:spcPts val="0"/>
              </a:spcAft>
              <a:buNone/>
            </a:pPr>
            <a:endParaRPr/>
          </a:p>
          <a:p>
            <a:pPr marL="0" lvl="0" indent="0" algn="l" rtl="0">
              <a:spcBef>
                <a:spcPts val="1000"/>
              </a:spcBef>
              <a:spcAft>
                <a:spcPts val="0"/>
              </a:spcAft>
              <a:buNone/>
            </a:pPr>
            <a:r>
              <a:rPr lang="pt-BR"/>
              <a:t>Para se usar esta forma, deve-se usar a tag vazia &lt;link&gt; para âncorar um arquivo que tenha a extensão .css</a:t>
            </a:r>
            <a:endParaRPr/>
          </a:p>
          <a:p>
            <a:pPr marL="0" lvl="0" indent="0" algn="l" rtl="0">
              <a:spcBef>
                <a:spcPts val="1000"/>
              </a:spcBef>
              <a:spcAft>
                <a:spcPts val="0"/>
              </a:spcAft>
              <a:buNone/>
            </a:pPr>
            <a:r>
              <a:rPr lang="pt-BR"/>
              <a:t>Por exemplo:</a:t>
            </a:r>
            <a:endParaRPr/>
          </a:p>
        </p:txBody>
      </p:sp>
      <p:pic>
        <p:nvPicPr>
          <p:cNvPr id="649" name="Google Shape;649;g1db7d3b4c10_2_49"/>
          <p:cNvPicPr preferRelativeResize="0"/>
          <p:nvPr/>
        </p:nvPicPr>
        <p:blipFill>
          <a:blip r:embed="rId3">
            <a:alphaModFix/>
          </a:blip>
          <a:stretch>
            <a:fillRect/>
          </a:stretch>
        </p:blipFill>
        <p:spPr>
          <a:xfrm>
            <a:off x="1019125" y="5674247"/>
            <a:ext cx="8658650" cy="574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g1db7d3b4c10_2_5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Atributo class </a:t>
            </a:r>
            <a:endParaRPr/>
          </a:p>
        </p:txBody>
      </p:sp>
      <p:sp>
        <p:nvSpPr>
          <p:cNvPr id="655" name="Google Shape;655;g1db7d3b4c10_2_5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Este atributo serve para especificar um ou mais atributos com características semelhantes, também serve para estar auxiliando na semântica do seu projeto na parte do HTML. </a:t>
            </a:r>
            <a:endParaRPr/>
          </a:p>
          <a:p>
            <a:pPr marL="0" lvl="0" indent="0" algn="l" rtl="0">
              <a:spcBef>
                <a:spcPts val="1000"/>
              </a:spcBef>
              <a:spcAft>
                <a:spcPts val="0"/>
              </a:spcAft>
              <a:buNone/>
            </a:pPr>
            <a:r>
              <a:rPr lang="pt-BR"/>
              <a:t>Por exemplo caso quiser estilizar vários titulos de uma só vez:</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656" name="Google Shape;656;g1db7d3b4c10_2_55"/>
          <p:cNvPicPr preferRelativeResize="0"/>
          <p:nvPr/>
        </p:nvPicPr>
        <p:blipFill>
          <a:blip r:embed="rId3">
            <a:alphaModFix/>
          </a:blip>
          <a:stretch>
            <a:fillRect/>
          </a:stretch>
        </p:blipFill>
        <p:spPr>
          <a:xfrm>
            <a:off x="1977800" y="3982600"/>
            <a:ext cx="7197600" cy="19908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1db7d3b4c10_2_6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Atributo ID</a:t>
            </a:r>
            <a:endParaRPr/>
          </a:p>
        </p:txBody>
      </p:sp>
      <p:sp>
        <p:nvSpPr>
          <p:cNvPr id="662" name="Google Shape;662;g1db7d3b4c10_2_6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Ao contrário do atributo ‘class’, o atributo ‘id’ serve para estar especificando um único item. Caso queira o diferenciar dos demais.</a:t>
            </a:r>
            <a:endParaRPr/>
          </a:p>
        </p:txBody>
      </p:sp>
      <p:pic>
        <p:nvPicPr>
          <p:cNvPr id="663" name="Google Shape;663;g1db7d3b4c10_2_61"/>
          <p:cNvPicPr preferRelativeResize="0"/>
          <p:nvPr/>
        </p:nvPicPr>
        <p:blipFill>
          <a:blip r:embed="rId3">
            <a:alphaModFix/>
          </a:blip>
          <a:stretch>
            <a:fillRect/>
          </a:stretch>
        </p:blipFill>
        <p:spPr>
          <a:xfrm>
            <a:off x="661050" y="3398775"/>
            <a:ext cx="9831100" cy="1503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 Interface? Por que ela  extremamente importante ?</a:t>
            </a:r>
            <a:endParaRPr/>
          </a:p>
        </p:txBody>
      </p:sp>
      <p:sp>
        <p:nvSpPr>
          <p:cNvPr id="197" name="Google Shape;197;p8"/>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pt-BR"/>
              <a:t>2º Motivo</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Nos primórdios da computação, a comunicação humano-máquina era puramente textual, realizada por meio de comandos e de respostas a perguntas geradas pelo próprio sistema. Com o passar do tempo, surgiram interfaces menos hostis, com recursos mais interativos como menus e botões oferecendo uma série de opções.</a:t>
            </a:r>
            <a:endParaRPr/>
          </a:p>
        </p:txBody>
      </p:sp>
      <p:pic>
        <p:nvPicPr>
          <p:cNvPr id="198" name="Google Shape;198;p8"/>
          <p:cNvPicPr preferRelativeResize="0"/>
          <p:nvPr/>
        </p:nvPicPr>
        <p:blipFill rotWithShape="1">
          <a:blip r:embed="rId3">
            <a:alphaModFix/>
          </a:blip>
          <a:srcRect/>
          <a:stretch/>
        </p:blipFill>
        <p:spPr>
          <a:xfrm>
            <a:off x="4856488" y="4540802"/>
            <a:ext cx="2318753" cy="231875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g1db7d3b4c10_2_6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Tag &lt;iframe&gt;</a:t>
            </a:r>
            <a:endParaRPr/>
          </a:p>
        </p:txBody>
      </p:sp>
      <p:sp>
        <p:nvSpPr>
          <p:cNvPr id="669" name="Google Shape;669;g1db7d3b4c10_2_6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tag é a versão atual da &lt;frame&gt;(não suportada no HTML5), ela consegue estar exibindo uma parte de outros sites em um formato retangular. </a:t>
            </a:r>
            <a:endParaRPr/>
          </a:p>
          <a:p>
            <a:pPr marL="0" lvl="0" indent="0" algn="l" rtl="0">
              <a:spcBef>
                <a:spcPts val="1000"/>
              </a:spcBef>
              <a:spcAft>
                <a:spcPts val="0"/>
              </a:spcAft>
              <a:buNone/>
            </a:pPr>
            <a:r>
              <a:rPr lang="pt-BR"/>
              <a:t>Por exemplo, você conseguiria estar utilizando o google maps do seu próprio site, ou já deixando estte google maps no endereço do seu site que estiver trabalhando, como um  restaurante, academia, etc.</a:t>
            </a:r>
            <a:endParaRPr/>
          </a:p>
          <a:p>
            <a:pPr marL="0" lvl="0" indent="0" algn="l" rtl="0">
              <a:spcBef>
                <a:spcPts val="1000"/>
              </a:spcBef>
              <a:spcAft>
                <a:spcPts val="0"/>
              </a:spcAft>
              <a:buNone/>
            </a:pPr>
            <a:r>
              <a:rPr lang="pt-BR"/>
              <a:t>Para utilizá-lo você precisa âncorar o link da página ao atributo ‘src’ dele.</a:t>
            </a:r>
            <a:endParaRPr/>
          </a:p>
        </p:txBody>
      </p:sp>
      <p:pic>
        <p:nvPicPr>
          <p:cNvPr id="670" name="Google Shape;670;g1db7d3b4c10_2_67"/>
          <p:cNvPicPr preferRelativeResize="0"/>
          <p:nvPr/>
        </p:nvPicPr>
        <p:blipFill>
          <a:blip r:embed="rId3">
            <a:alphaModFix/>
          </a:blip>
          <a:stretch>
            <a:fillRect/>
          </a:stretch>
        </p:blipFill>
        <p:spPr>
          <a:xfrm>
            <a:off x="2264525" y="5090350"/>
            <a:ext cx="6624138" cy="1400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g1db7d3b4c10_2_7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Javascript no HTML</a:t>
            </a:r>
            <a:endParaRPr/>
          </a:p>
        </p:txBody>
      </p:sp>
      <p:sp>
        <p:nvSpPr>
          <p:cNvPr id="676" name="Google Shape;676;g1db7d3b4c10_2_7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Javascript é uma linguagem de programação e fundamental para todo e qualquer site, pois ele o deixará não só atrativo como também o fará mais intuitivo e permitirá que o usuário também possa estar interagindo com o site. </a:t>
            </a:r>
            <a:endParaRPr/>
          </a:p>
          <a:p>
            <a:pPr marL="0" lvl="0" indent="0" algn="l" rtl="0">
              <a:spcBef>
                <a:spcPts val="1000"/>
              </a:spcBef>
              <a:spcAft>
                <a:spcPts val="0"/>
              </a:spcAft>
              <a:buNone/>
            </a:pPr>
            <a:r>
              <a:rPr lang="pt-BR"/>
              <a:t>Por exemplo: Abrir uma janela com uma mensagem de aviso ao apertar um determinado botão.</a:t>
            </a:r>
            <a:endParaRPr/>
          </a:p>
          <a:p>
            <a:pPr marL="0" lvl="0" indent="0" algn="l" rtl="0">
              <a:spcBef>
                <a:spcPts val="1000"/>
              </a:spcBef>
              <a:spcAft>
                <a:spcPts val="0"/>
              </a:spcAft>
              <a:buNone/>
            </a:pPr>
            <a:r>
              <a:rPr lang="pt-BR"/>
              <a:t>Além disso, também é possível usá-lo para criar uma infinidade de coisas, como um jogo da velha, uma calculadora, um gerador de senha, gerador de QR code, etc.</a:t>
            </a:r>
            <a:endParaRPr/>
          </a:p>
          <a:p>
            <a:pPr marL="0" lvl="0" indent="0" algn="l" rtl="0">
              <a:spcBef>
                <a:spcPts val="1000"/>
              </a:spcBef>
              <a:spcAft>
                <a:spcPts val="0"/>
              </a:spcAft>
              <a:buNone/>
            </a:pPr>
            <a:r>
              <a:rPr lang="pt-BR"/>
              <a:t>É possível utilizar o Javascript no front-end de duas formas, sendo elas: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g1db7d3b4c10_2_7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Javascript interno</a:t>
            </a:r>
            <a:endParaRPr/>
          </a:p>
        </p:txBody>
      </p:sp>
      <p:sp>
        <p:nvSpPr>
          <p:cNvPr id="682" name="Google Shape;682;g1db7d3b4c10_2_78"/>
          <p:cNvSpPr txBox="1">
            <a:spLocks noGrp="1"/>
          </p:cNvSpPr>
          <p:nvPr>
            <p:ph type="body" idx="1"/>
          </p:nvPr>
        </p:nvSpPr>
        <p:spPr>
          <a:xfrm>
            <a:off x="1104200" y="1558050"/>
            <a:ext cx="8946600" cy="2424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Nesta forma, se é utilizada a tag &lt;script&gt;&lt;/script&gt; no FINAL da tag body, e dentro da script se deve colocar todo o código em js.</a:t>
            </a:r>
            <a:endParaRPr/>
          </a:p>
          <a:p>
            <a:pPr marL="0" lvl="0" indent="0" algn="l" rtl="0">
              <a:spcBef>
                <a:spcPts val="1000"/>
              </a:spcBef>
              <a:spcAft>
                <a:spcPts val="0"/>
              </a:spcAft>
              <a:buNone/>
            </a:pPr>
            <a:r>
              <a:rPr lang="pt-BR"/>
              <a:t>Também é possível colocá-lo no final da tag &lt;head&gt;&lt;/head&gt;, embora não seja recomendável, pois fará com que as funcionalidades sejam carregadas antes que o próprio conteúdo que ative essa funcionalidade, resultando em diversos problemas em seu site.</a:t>
            </a:r>
            <a:endParaRPr/>
          </a:p>
        </p:txBody>
      </p:sp>
      <p:pic>
        <p:nvPicPr>
          <p:cNvPr id="683" name="Google Shape;683;g1db7d3b4c10_2_78"/>
          <p:cNvPicPr preferRelativeResize="0"/>
          <p:nvPr/>
        </p:nvPicPr>
        <p:blipFill>
          <a:blip r:embed="rId3">
            <a:alphaModFix/>
          </a:blip>
          <a:stretch>
            <a:fillRect/>
          </a:stretch>
        </p:blipFill>
        <p:spPr>
          <a:xfrm>
            <a:off x="2332050" y="3649025"/>
            <a:ext cx="6490899" cy="3208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1db7d3b4c10_2_8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Javascript externo</a:t>
            </a:r>
            <a:endParaRPr/>
          </a:p>
        </p:txBody>
      </p:sp>
      <p:sp>
        <p:nvSpPr>
          <p:cNvPr id="689" name="Google Shape;689;g1db7d3b4c10_2_8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 forma, sendo também a mais recomendada de ser utilizada assim como o CSS externo, é possível usá-la simplesmente ao âncorar o arquivo com a extensão .js através do atributo ‘src’ na própria tag &lt;script&gt;&lt;/script&gt; no FINAL da tag &lt;body&gt;&lt;/body&gt; pois assim consegue estar utilizando tanto o javascript como o html em páginas diferentes. Tal feito permite uma melhor visualização do código e também comparar se algo está escrito errado, já que o javascript é case-sensitivy(diferencia maiúsculas de minusculas).</a:t>
            </a:r>
            <a:endParaRPr/>
          </a:p>
          <a:p>
            <a:pPr marL="0" lvl="0" indent="0" algn="l" rtl="0">
              <a:spcBef>
                <a:spcPts val="1000"/>
              </a:spcBef>
              <a:spcAft>
                <a:spcPts val="0"/>
              </a:spcAft>
              <a:buNone/>
            </a:pPr>
            <a:r>
              <a:rPr lang="pt-BR"/>
              <a:t>Por exemplo: Nome é diferente de nome</a:t>
            </a:r>
            <a:endParaRPr/>
          </a:p>
          <a:p>
            <a:pPr marL="0" lvl="0" indent="0" algn="l" rtl="0">
              <a:spcBef>
                <a:spcPts val="1000"/>
              </a:spcBef>
              <a:spcAft>
                <a:spcPts val="0"/>
              </a:spcAft>
              <a:buNone/>
            </a:pPr>
            <a:endParaRPr/>
          </a:p>
          <a:p>
            <a:pPr marL="0" lvl="0" indent="0" algn="l" rtl="0">
              <a:spcBef>
                <a:spcPts val="1000"/>
              </a:spcBef>
              <a:spcAft>
                <a:spcPts val="0"/>
              </a:spcAft>
              <a:buNone/>
            </a:pPr>
            <a:r>
              <a:rPr lang="pt-BR"/>
              <a:t>Para linkar o javascript deve fazer o código: &lt;script src=”codigo.js”&gt;&lt;/script&gt;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g1db7d3b4c10_2_8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Comentários no HTML</a:t>
            </a:r>
            <a:endParaRPr/>
          </a:p>
        </p:txBody>
      </p:sp>
      <p:sp>
        <p:nvSpPr>
          <p:cNvPr id="695" name="Google Shape;695;g1db7d3b4c10_2_8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Os comentários são trechos que podem ser escritos e são ignorados pelo navegador, podendo ser utilizados para melhorar sua visualização do próprio código ou de outra pessoa, ele pode ser feito no HTML ao escrever &lt;!-- –&gt;, e escrevendo uma mensagem dentro dessas flechas. Também pode ser criado simplesmente utilizando o atalho do teclado (Ctrl, ;) </a:t>
            </a:r>
            <a:endParaRPr/>
          </a:p>
          <a:p>
            <a:pPr marL="0" lvl="0" indent="0" algn="l" rtl="0">
              <a:spcBef>
                <a:spcPts val="1000"/>
              </a:spcBef>
              <a:spcAft>
                <a:spcPts val="0"/>
              </a:spcAft>
              <a:buNone/>
            </a:pPr>
            <a:r>
              <a:rPr lang="pt-BR"/>
              <a:t>Podem ser usados da seguinte forma:</a:t>
            </a:r>
            <a:endParaRPr/>
          </a:p>
          <a:p>
            <a:pPr marL="0" lvl="0" indent="0" algn="l" rtl="0">
              <a:spcBef>
                <a:spcPts val="1000"/>
              </a:spcBef>
              <a:spcAft>
                <a:spcPts val="0"/>
              </a:spcAft>
              <a:buNone/>
            </a:pPr>
            <a:r>
              <a:rPr lang="pt-BR"/>
              <a:t> </a:t>
            </a:r>
            <a:endParaRPr/>
          </a:p>
        </p:txBody>
      </p:sp>
      <p:pic>
        <p:nvPicPr>
          <p:cNvPr id="696" name="Google Shape;696;g1db7d3b4c10_2_89"/>
          <p:cNvPicPr preferRelativeResize="0"/>
          <p:nvPr/>
        </p:nvPicPr>
        <p:blipFill>
          <a:blip r:embed="rId3">
            <a:alphaModFix/>
          </a:blip>
          <a:stretch>
            <a:fillRect/>
          </a:stretch>
        </p:blipFill>
        <p:spPr>
          <a:xfrm>
            <a:off x="2696036" y="4848037"/>
            <a:ext cx="5761139" cy="1400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1db932b05c8_0_19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API de geolocalização no HTML</a:t>
            </a:r>
            <a:endParaRPr/>
          </a:p>
        </p:txBody>
      </p:sp>
      <p:sp>
        <p:nvSpPr>
          <p:cNvPr id="702" name="Google Shape;702;g1db932b05c8_0_19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Está é de longe uma das APIs não só mais conhecidas como também mais utilizadas do HTML5, mas antes de explicar sobre ela. É necessário saber antes o que é uma API.</a:t>
            </a:r>
            <a:endParaRPr/>
          </a:p>
          <a:p>
            <a:pPr marL="0" lvl="0" indent="0" algn="l" rtl="0">
              <a:spcBef>
                <a:spcPts val="1000"/>
              </a:spcBef>
              <a:spcAft>
                <a:spcPts val="0"/>
              </a:spcAft>
              <a:buNone/>
            </a:pPr>
            <a:r>
              <a:rPr lang="pt-BR"/>
              <a:t> Uma API serve para estar retirando diversos dados do usuários ja armazenados na Web. Por exemplo:</a:t>
            </a:r>
            <a:endParaRPr/>
          </a:p>
          <a:p>
            <a:pPr marL="0" lvl="0" indent="0" algn="l" rtl="0">
              <a:spcBef>
                <a:spcPts val="1000"/>
              </a:spcBef>
              <a:spcAft>
                <a:spcPts val="0"/>
              </a:spcAft>
              <a:buNone/>
            </a:pPr>
            <a:r>
              <a:rPr lang="pt-BR"/>
              <a:t>(Sabe quando você vai informar seu nome em um site que acabou de entrar e já aparece a opção de marcar seu nome? e quando você o marca já vem com seu email e data de nascimento já preenchido? </a:t>
            </a:r>
            <a:endParaRPr/>
          </a:p>
          <a:p>
            <a:pPr marL="0" lvl="0" indent="0" algn="l" rtl="0">
              <a:spcBef>
                <a:spcPts val="1000"/>
              </a:spcBef>
              <a:spcAft>
                <a:spcPts val="0"/>
              </a:spcAft>
              <a:buNone/>
            </a:pPr>
            <a:r>
              <a:rPr lang="pt-BR"/>
              <a:t>Esses dados já estavam armazenados, o site meramente os reutilizou)</a:t>
            </a:r>
            <a:endParaRPr/>
          </a:p>
          <a:p>
            <a:pPr marL="0" lvl="0" indent="0" algn="l" rtl="0">
              <a:spcBef>
                <a:spcPts val="1000"/>
              </a:spcBef>
              <a:spcAft>
                <a:spcPts val="0"/>
              </a:spcAft>
              <a:buNone/>
            </a:pPr>
            <a:r>
              <a:rPr lang="pt-BR"/>
              <a:t>No caso da geolização, o site pede o CEP da pessoa, e a API busca o endereço do usuário com base no CEP informado, sem precisar sair da página.</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1db932b05c8_0_19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API de geolocalização no HTML</a:t>
            </a:r>
            <a:endParaRPr/>
          </a:p>
        </p:txBody>
      </p:sp>
      <p:sp>
        <p:nvSpPr>
          <p:cNvPr id="708" name="Google Shape;708;g1db932b05c8_0_19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Como dito anteriormente, esta API irá solicitar o CEP do usuário e nesta mesma página procurar seu endereço, seu uso é vital para sites que efetuam entregas online. Para fazer este projeto utilizando API, você precisará saber um pouco da linguagem Javascript. Mas irei explicar o passo a passo e sempre tentarei mostrar o máximo de código para facilitar.</a:t>
            </a:r>
            <a:endParaRPr/>
          </a:p>
          <a:p>
            <a:pPr marL="0" lvl="0" indent="0" algn="l" rtl="0">
              <a:spcBef>
                <a:spcPts val="100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1dbe54d86e2_0_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Métodos de geolocalização</a:t>
            </a:r>
            <a:endParaRPr/>
          </a:p>
        </p:txBody>
      </p:sp>
      <p:sp>
        <p:nvSpPr>
          <p:cNvPr id="714" name="Google Shape;714;g1dbe54d86e2_0_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pt-BR"/>
              <a:t>Esta API utiliza 3 ‘métodos’ para estar colhendo a localização do usuário, sendo eles: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Sempre que uma palavra possui um parênteses em sua frente - Ex: teste() - significa que ela é uma função, no caso acima é uma função pré programada para estar realizando ações assim que forem chamadas.</a:t>
            </a:r>
            <a:endParaRPr/>
          </a:p>
        </p:txBody>
      </p:sp>
      <p:pic>
        <p:nvPicPr>
          <p:cNvPr id="715" name="Google Shape;715;g1dbe54d86e2_0_0"/>
          <p:cNvPicPr preferRelativeResize="0"/>
          <p:nvPr/>
        </p:nvPicPr>
        <p:blipFill>
          <a:blip r:embed="rId3">
            <a:alphaModFix/>
          </a:blip>
          <a:stretch>
            <a:fillRect/>
          </a:stretch>
        </p:blipFill>
        <p:spPr>
          <a:xfrm>
            <a:off x="1103304" y="2823604"/>
            <a:ext cx="9404700" cy="176572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1dbe54d86e2_0_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Funções no javascript</a:t>
            </a:r>
            <a:endParaRPr/>
          </a:p>
        </p:txBody>
      </p:sp>
      <p:sp>
        <p:nvSpPr>
          <p:cNvPr id="721" name="Google Shape;721;g1dbe54d86e2_0_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Uma função no javascript basicamente é usada para realizar uma determinada ação que possa vir a se repetir. Por exemplo, você quer construir um programa de média de alunos ao enviar 4 notas, concorda que o código terá um tamanho colossal se precisar calcular a média de cada pessoa que quiser, construindo o mesmo código toda vez? Para isso a função foi criada, você a cria uma vez e só precisa chamar ela quantas vezes quiser, uma sintaxe básica de função é assim:</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Esta função está configurada para abrir um pop-up dizendo: “Olá! isto é uma mensagem” toda vez que for chamada.</a:t>
            </a:r>
            <a:endParaRPr/>
          </a:p>
        </p:txBody>
      </p:sp>
      <p:pic>
        <p:nvPicPr>
          <p:cNvPr id="722" name="Google Shape;722;g1dbe54d86e2_0_6"/>
          <p:cNvPicPr preferRelativeResize="0"/>
          <p:nvPr/>
        </p:nvPicPr>
        <p:blipFill>
          <a:blip r:embed="rId3">
            <a:alphaModFix/>
          </a:blip>
          <a:stretch>
            <a:fillRect/>
          </a:stretch>
        </p:blipFill>
        <p:spPr>
          <a:xfrm>
            <a:off x="2087800" y="4682211"/>
            <a:ext cx="6521300" cy="771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1dbe54d86e2_0_1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Chamando funções</a:t>
            </a:r>
            <a:endParaRPr/>
          </a:p>
        </p:txBody>
      </p:sp>
      <p:sp>
        <p:nvSpPr>
          <p:cNvPr id="728" name="Google Shape;728;g1dbe54d86e2_0_1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No entanto, caso você apenas escreva o que foi mostrado na imagem, perceberá que não apareceu pop-up nenhum. Isto se deve ao fato da função não ter sido chamada, logo, ela está armazenada no espaço apenas aguardando para exercer sua ação, e para fazer isso. é necessário escrever o nome que você deu para a função, juntamente com um () na frente. Por exemplo: </a:t>
            </a:r>
            <a:endParaRPr/>
          </a:p>
          <a:p>
            <a:pPr marL="0" lvl="0" indent="0" algn="l" rtl="0">
              <a:spcBef>
                <a:spcPts val="1000"/>
              </a:spcBef>
              <a:spcAft>
                <a:spcPts val="0"/>
              </a:spcAft>
              <a:buNone/>
            </a:pPr>
            <a:r>
              <a:rPr lang="pt-BR"/>
              <a:t>Se você tivesse uma função chamada ‘calcularMedia’, para chamá-la precisaria escrever apenas ‘calcularMedia()’. No caso anterior, precisaria escrever msg() para que a função exiba o pop-up com a mensagem descrita.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pt-BR"/>
              <a:t> Interface? Por que ela  extremamente importante ?</a:t>
            </a:r>
            <a:endParaRPr/>
          </a:p>
        </p:txBody>
      </p:sp>
      <p:sp>
        <p:nvSpPr>
          <p:cNvPr id="204" name="Google Shape;204;p9"/>
          <p:cNvSpPr txBox="1">
            <a:spLocks noGrp="1"/>
          </p:cNvSpPr>
          <p:nvPr>
            <p:ph type="body" idx="1"/>
          </p:nvPr>
        </p:nvSpPr>
        <p:spPr>
          <a:xfrm>
            <a:off x="1103312" y="2052918"/>
            <a:ext cx="11088688"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pt-BR"/>
              <a:t>3º Motivo</a:t>
            </a:r>
            <a:endParaRPr/>
          </a:p>
          <a:p>
            <a:pPr marL="342900" lvl="0" indent="-241300" algn="l" rtl="0">
              <a:spcBef>
                <a:spcPts val="1000"/>
              </a:spcBef>
              <a:spcAft>
                <a:spcPts val="0"/>
              </a:spcAft>
              <a:buSzPts val="1600"/>
              <a:buNone/>
            </a:pPr>
            <a:endParaRPr/>
          </a:p>
          <a:p>
            <a:pPr marL="342900" lvl="0" indent="-342900" algn="l" rtl="0">
              <a:spcBef>
                <a:spcPts val="1000"/>
              </a:spcBef>
              <a:spcAft>
                <a:spcPts val="0"/>
              </a:spcAft>
              <a:buSzPts val="1600"/>
              <a:buChar char="►"/>
            </a:pPr>
            <a:r>
              <a:rPr lang="pt-BR"/>
              <a:t>As interfaces atuais têm como objetivo proporcionar a interação mais amigável possível entre a pessoa e o computador. Devem ser fáceis de usar, fornecer sequencias simples e consistentes de interação, mostrar de modo claro as alternativas disponíveis a cada passo, sem confundir o usuário nem o deixar inseguro: devem permitir que o usuário fixe exclusivamente no problema que ele deseja resolver.</a:t>
            </a:r>
            <a:endParaRPr/>
          </a:p>
        </p:txBody>
      </p:sp>
      <p:pic>
        <p:nvPicPr>
          <p:cNvPr id="205" name="Google Shape;205;p9"/>
          <p:cNvPicPr preferRelativeResize="0"/>
          <p:nvPr/>
        </p:nvPicPr>
        <p:blipFill rotWithShape="1">
          <a:blip r:embed="rId3">
            <a:alphaModFix/>
          </a:blip>
          <a:srcRect/>
          <a:stretch/>
        </p:blipFill>
        <p:spPr>
          <a:xfrm>
            <a:off x="3835071" y="4612530"/>
            <a:ext cx="4490938" cy="224546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g1dbe54d86e2_0_1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Verificando se o navegador suporta a API de geolozalização</a:t>
            </a:r>
            <a:endParaRPr/>
          </a:p>
        </p:txBody>
      </p:sp>
      <p:pic>
        <p:nvPicPr>
          <p:cNvPr id="735" name="Google Shape;735;g1dbe54d86e2_0_18"/>
          <p:cNvPicPr preferRelativeResize="0"/>
          <p:nvPr/>
        </p:nvPicPr>
        <p:blipFill>
          <a:blip r:embed="rId3">
            <a:alphaModFix/>
          </a:blip>
          <a:stretch>
            <a:fillRect/>
          </a:stretch>
        </p:blipFill>
        <p:spPr>
          <a:xfrm>
            <a:off x="1951348" y="1853118"/>
            <a:ext cx="7320825" cy="489721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g1dbe54d86e2_0_2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Analisando código de verificação: &lt;button&gt; e onclick</a:t>
            </a:r>
            <a:endParaRPr/>
          </a:p>
        </p:txBody>
      </p:sp>
      <p:sp>
        <p:nvSpPr>
          <p:cNvPr id="741" name="Google Shape;741;g1dbe54d86e2_0_2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Vamos analisar o código da imagem anterior por partes, para ter certeza de que não fique perdido, começando do início: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O código acima, esta configurando um botão com HTML, e dentro da tag de abertura do &lt;button&gt; está o atributo ‘onclick’ que literalmente significa ‘ao clicar’. este atributo está configurado para disparar um evento após o usuário clicar no que está descrito. No caso, o evento é chamar a função getlocation() assim que clicar neste botão.</a:t>
            </a:r>
            <a:endParaRPr/>
          </a:p>
        </p:txBody>
      </p:sp>
      <p:pic>
        <p:nvPicPr>
          <p:cNvPr id="742" name="Google Shape;742;g1dbe54d86e2_0_24"/>
          <p:cNvPicPr preferRelativeResize="0"/>
          <p:nvPr/>
        </p:nvPicPr>
        <p:blipFill>
          <a:blip r:embed="rId3">
            <a:alphaModFix/>
          </a:blip>
          <a:stretch>
            <a:fillRect/>
          </a:stretch>
        </p:blipFill>
        <p:spPr>
          <a:xfrm>
            <a:off x="1103306" y="3109900"/>
            <a:ext cx="8946600" cy="92077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1dbe54d86e2_0_31"/>
          <p:cNvSpPr txBox="1">
            <a:spLocks noGrp="1"/>
          </p:cNvSpPr>
          <p:nvPr>
            <p:ph type="body" idx="1"/>
          </p:nvPr>
        </p:nvSpPr>
        <p:spPr>
          <a:xfrm>
            <a:off x="1103300" y="2052925"/>
            <a:ext cx="9404700" cy="45903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O código acima está declarando uma div e dando o id ‘location’, na linha de baixo após declarar o script, está declarando uma variável e puxando o valor da div “location” para sí, logo, ela terá armazenado tudo que a div tiver.</a:t>
            </a:r>
            <a:endParaRPr/>
          </a:p>
          <a:p>
            <a:pPr marL="0" lvl="0" indent="0" algn="l" rtl="0">
              <a:spcBef>
                <a:spcPts val="1000"/>
              </a:spcBef>
              <a:spcAft>
                <a:spcPts val="0"/>
              </a:spcAft>
              <a:buNone/>
            </a:pPr>
            <a:r>
              <a:rPr lang="pt-BR"/>
              <a:t>Para facilitar o entendimento, pense que variáveis são gavetas, e no caso acima você esta colocando um papel chamado ‘location’ dentro dessa gaveta. </a:t>
            </a:r>
            <a:endParaRPr/>
          </a:p>
          <a:p>
            <a:pPr marL="0" lvl="0" indent="0" algn="l" rtl="0">
              <a:spcBef>
                <a:spcPts val="1000"/>
              </a:spcBef>
              <a:spcAft>
                <a:spcPts val="0"/>
              </a:spcAft>
              <a:buNone/>
            </a:pPr>
            <a:r>
              <a:rPr lang="pt-BR"/>
              <a:t>Como vemos no caso acima, IDs também são de extremo uso e importância para o javascript</a:t>
            </a:r>
            <a:endParaRPr/>
          </a:p>
        </p:txBody>
      </p:sp>
      <p:sp>
        <p:nvSpPr>
          <p:cNvPr id="748" name="Google Shape;748;g1dbe54d86e2_0_3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Analisando código de verificação ID e declarando uma variável</a:t>
            </a:r>
            <a:endParaRPr/>
          </a:p>
        </p:txBody>
      </p:sp>
      <p:pic>
        <p:nvPicPr>
          <p:cNvPr id="749" name="Google Shape;749;g1dbe54d86e2_0_31"/>
          <p:cNvPicPr preferRelativeResize="0"/>
          <p:nvPr/>
        </p:nvPicPr>
        <p:blipFill>
          <a:blip r:embed="rId3">
            <a:alphaModFix/>
          </a:blip>
          <a:stretch>
            <a:fillRect/>
          </a:stretch>
        </p:blipFill>
        <p:spPr>
          <a:xfrm>
            <a:off x="1103301" y="2052925"/>
            <a:ext cx="9404701" cy="151688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1dbe54d86e2_0_3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Analisando código de verificação Declarando função getlocation()</a:t>
            </a:r>
            <a:endParaRPr/>
          </a:p>
        </p:txBody>
      </p:sp>
      <p:sp>
        <p:nvSpPr>
          <p:cNvPr id="755" name="Google Shape;755;g1dbe54d86e2_0_3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Lembra que na primeira análise de código, foi mencionado que o botão estava chamando a função ‘getlocation()’? então, agora que estamos declarando ela. É surpreendente que possamos chamá-la antes mesmo de criá-la certo? mas evite fazer isso, pois eventualmente poderá ocorrer erros de nomes errados e tudo o mais. Sempre crie a função primeiro para depois chamá-la</a:t>
            </a:r>
            <a:endParaRPr/>
          </a:p>
        </p:txBody>
      </p:sp>
      <p:pic>
        <p:nvPicPr>
          <p:cNvPr id="756" name="Google Shape;756;g1dbe54d86e2_0_37"/>
          <p:cNvPicPr preferRelativeResize="0"/>
          <p:nvPr/>
        </p:nvPicPr>
        <p:blipFill>
          <a:blip r:embed="rId3">
            <a:alphaModFix/>
          </a:blip>
          <a:stretch>
            <a:fillRect/>
          </a:stretch>
        </p:blipFill>
        <p:spPr>
          <a:xfrm>
            <a:off x="1103300" y="2052925"/>
            <a:ext cx="8946600" cy="68496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1dbe54d86e2_0_5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Desvio Condicional Simples</a:t>
            </a:r>
            <a:endParaRPr/>
          </a:p>
        </p:txBody>
      </p:sp>
      <p:sp>
        <p:nvSpPr>
          <p:cNvPr id="762" name="Google Shape;762;g1dbe54d86e2_0_5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Estarei explicando primeiro antes de analisar o código para evitar confusões desnecessárias. </a:t>
            </a:r>
            <a:endParaRPr/>
          </a:p>
          <a:p>
            <a:pPr marL="0" lvl="0" indent="0" algn="l" rtl="0">
              <a:spcBef>
                <a:spcPts val="1000"/>
              </a:spcBef>
              <a:spcAft>
                <a:spcPts val="0"/>
              </a:spcAft>
              <a:buNone/>
            </a:pPr>
            <a:r>
              <a:rPr lang="pt-BR"/>
              <a:t>Basicamente, um desvio condicional é uma verificação que você pede ao computador para fazer, no caso, é o famoso “SE…”. Para exemplificar de forma fácil sobre o desvio condicional simples, é como se estivesse pedindo para o computador fazer algo similar a isso:</a:t>
            </a:r>
            <a:endParaRPr/>
          </a:p>
          <a:p>
            <a:pPr marL="0" lvl="0" indent="0" algn="l" rtl="0">
              <a:spcBef>
                <a:spcPts val="1000"/>
              </a:spcBef>
              <a:spcAft>
                <a:spcPts val="0"/>
              </a:spcAft>
              <a:buNone/>
            </a:pPr>
            <a:endParaRPr/>
          </a:p>
          <a:p>
            <a:pPr marL="0" lvl="0" indent="0" algn="l" rtl="0">
              <a:spcBef>
                <a:spcPts val="1000"/>
              </a:spcBef>
              <a:spcAft>
                <a:spcPts val="0"/>
              </a:spcAft>
              <a:buNone/>
            </a:pPr>
            <a:r>
              <a:rPr lang="pt-BR" b="1"/>
              <a:t>Se</a:t>
            </a:r>
            <a:r>
              <a:rPr lang="pt-BR"/>
              <a:t> (Estiver com sede) {</a:t>
            </a:r>
            <a:endParaRPr/>
          </a:p>
          <a:p>
            <a:pPr marL="0" lvl="0" indent="0" algn="l" rtl="0">
              <a:spcBef>
                <a:spcPts val="1000"/>
              </a:spcBef>
              <a:spcAft>
                <a:spcPts val="0"/>
              </a:spcAft>
              <a:buNone/>
            </a:pPr>
            <a:r>
              <a:rPr lang="pt-BR"/>
              <a:t>	beba água</a:t>
            </a:r>
            <a:endParaRPr/>
          </a:p>
          <a:p>
            <a:pPr marL="0" lvl="0" indent="0" algn="l" rtl="0">
              <a:spcBef>
                <a:spcPts val="1000"/>
              </a:spcBef>
              <a:spcAft>
                <a:spcPts val="0"/>
              </a:spcAft>
              <a:buNone/>
            </a:pPr>
            <a:r>
              <a:rPr lang="pt-BR"/>
              <a:t>}</a:t>
            </a:r>
            <a:endParaRPr/>
          </a:p>
        </p:txBody>
      </p:sp>
      <p:pic>
        <p:nvPicPr>
          <p:cNvPr id="763" name="Google Shape;763;g1dbe54d86e2_0_59"/>
          <p:cNvPicPr preferRelativeResize="0"/>
          <p:nvPr/>
        </p:nvPicPr>
        <p:blipFill>
          <a:blip r:embed="rId3">
            <a:alphaModFix/>
          </a:blip>
          <a:stretch>
            <a:fillRect/>
          </a:stretch>
        </p:blipFill>
        <p:spPr>
          <a:xfrm>
            <a:off x="4482908" y="4545833"/>
            <a:ext cx="5567900" cy="170258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1dbe54d86e2_0_4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Desvio Condicional Composto</a:t>
            </a:r>
            <a:endParaRPr/>
          </a:p>
        </p:txBody>
      </p:sp>
      <p:sp>
        <p:nvSpPr>
          <p:cNvPr id="769" name="Google Shape;769;g1dbe54d86e2_0_4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Se no caso foi exemplificado um desvio condicional “simples”, o que seria um composto? Oras, se o simples é apenas o “Se…” então o composto nada mais é do que uma segunda verificação. Por exemplo:</a:t>
            </a:r>
            <a:endParaRPr/>
          </a:p>
          <a:p>
            <a:pPr marL="0" lvl="0" indent="0" algn="l" rtl="0">
              <a:spcBef>
                <a:spcPts val="1000"/>
              </a:spcBef>
              <a:spcAft>
                <a:spcPts val="0"/>
              </a:spcAft>
              <a:buNone/>
            </a:pPr>
            <a:endParaRPr/>
          </a:p>
          <a:p>
            <a:pPr marL="0" lvl="0" indent="0" algn="l" rtl="0">
              <a:spcBef>
                <a:spcPts val="1000"/>
              </a:spcBef>
              <a:spcAft>
                <a:spcPts val="0"/>
              </a:spcAft>
              <a:buNone/>
            </a:pPr>
            <a:r>
              <a:rPr lang="pt-BR"/>
              <a:t>Se (tiver carros na rua) {</a:t>
            </a:r>
            <a:endParaRPr/>
          </a:p>
          <a:p>
            <a:pPr marL="0" lvl="0" indent="0" algn="l" rtl="0">
              <a:spcBef>
                <a:spcPts val="1000"/>
              </a:spcBef>
              <a:spcAft>
                <a:spcPts val="0"/>
              </a:spcAft>
              <a:buNone/>
            </a:pPr>
            <a:r>
              <a:rPr lang="pt-BR"/>
              <a:t>	Não atravesse</a:t>
            </a:r>
            <a:endParaRPr/>
          </a:p>
          <a:p>
            <a:pPr marL="0" lvl="0" indent="0" algn="l" rtl="0">
              <a:spcBef>
                <a:spcPts val="1000"/>
              </a:spcBef>
              <a:spcAft>
                <a:spcPts val="0"/>
              </a:spcAft>
              <a:buNone/>
            </a:pPr>
            <a:r>
              <a:rPr lang="pt-BR"/>
              <a:t>} </a:t>
            </a:r>
            <a:r>
              <a:rPr lang="pt-BR" b="1"/>
              <a:t>Se não</a:t>
            </a:r>
            <a:r>
              <a:rPr lang="pt-BR"/>
              <a:t> {</a:t>
            </a:r>
            <a:endParaRPr/>
          </a:p>
          <a:p>
            <a:pPr marL="0" lvl="0" indent="0" algn="l" rtl="0">
              <a:spcBef>
                <a:spcPts val="1000"/>
              </a:spcBef>
              <a:spcAft>
                <a:spcPts val="0"/>
              </a:spcAft>
              <a:buNone/>
            </a:pPr>
            <a:r>
              <a:rPr lang="pt-BR"/>
              <a:t>	Atravesse</a:t>
            </a:r>
            <a:endParaRPr/>
          </a:p>
          <a:p>
            <a:pPr marL="0" lvl="0" indent="0" algn="l" rtl="0">
              <a:spcBef>
                <a:spcPts val="1000"/>
              </a:spcBef>
              <a:spcAft>
                <a:spcPts val="0"/>
              </a:spcAft>
              <a:buNone/>
            </a:pPr>
            <a:r>
              <a:rPr lang="pt-BR"/>
              <a:t>}</a:t>
            </a:r>
            <a:endParaRPr/>
          </a:p>
        </p:txBody>
      </p:sp>
      <p:pic>
        <p:nvPicPr>
          <p:cNvPr id="770" name="Google Shape;770;g1dbe54d86e2_0_49"/>
          <p:cNvPicPr preferRelativeResize="0"/>
          <p:nvPr/>
        </p:nvPicPr>
        <p:blipFill>
          <a:blip r:embed="rId3">
            <a:alphaModFix/>
          </a:blip>
          <a:stretch>
            <a:fillRect/>
          </a:stretch>
        </p:blipFill>
        <p:spPr>
          <a:xfrm>
            <a:off x="4401575" y="3881774"/>
            <a:ext cx="6621675" cy="1885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1dbe54d86e2_0_4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Analisando código de verificação</a:t>
            </a:r>
            <a:endParaRPr/>
          </a:p>
          <a:p>
            <a:pPr marL="0" lvl="0" indent="0" algn="l" rtl="0">
              <a:spcBef>
                <a:spcPts val="0"/>
              </a:spcBef>
              <a:spcAft>
                <a:spcPts val="0"/>
              </a:spcAft>
              <a:buNone/>
            </a:pPr>
            <a:r>
              <a:rPr lang="pt-BR"/>
              <a:t>Desvio condicional</a:t>
            </a:r>
            <a:endParaRPr/>
          </a:p>
        </p:txBody>
      </p:sp>
      <p:sp>
        <p:nvSpPr>
          <p:cNvPr id="776" name="Google Shape;776;g1dbe54d86e2_0_4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Agora que já sabe sobre os desvio condicionais, o código acima esta pedindo para o computador verificar </a:t>
            </a:r>
            <a:r>
              <a:rPr lang="pt-BR" b="1"/>
              <a:t>se</a:t>
            </a:r>
            <a:r>
              <a:rPr lang="pt-BR"/>
              <a:t> e o navegador suporta a API através do método ‘geolocation’, caso sim, ele exibe a primeira mensagem. </a:t>
            </a:r>
            <a:r>
              <a:rPr lang="pt-BR" b="1"/>
              <a:t>Se não</a:t>
            </a:r>
            <a:r>
              <a:rPr lang="pt-BR"/>
              <a:t>, ele exibe a segunda mensagem.</a:t>
            </a:r>
            <a:endParaRPr/>
          </a:p>
        </p:txBody>
      </p:sp>
      <p:pic>
        <p:nvPicPr>
          <p:cNvPr id="777" name="Google Shape;777;g1dbe54d86e2_0_43"/>
          <p:cNvPicPr preferRelativeResize="0"/>
          <p:nvPr/>
        </p:nvPicPr>
        <p:blipFill>
          <a:blip r:embed="rId3">
            <a:alphaModFix/>
          </a:blip>
          <a:stretch>
            <a:fillRect/>
          </a:stretch>
        </p:blipFill>
        <p:spPr>
          <a:xfrm>
            <a:off x="1433812" y="2052925"/>
            <a:ext cx="7262975" cy="23608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g1dbe54d86e2_0_6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Exibindo sua posição através da API</a:t>
            </a:r>
            <a:endParaRPr/>
          </a:p>
        </p:txBody>
      </p:sp>
      <p:sp>
        <p:nvSpPr>
          <p:cNvPr id="783" name="Google Shape;783;g1dbe54d86e2_0_6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Se você chegou até aqui, parabéns. Já completou a parte de verificar se o navegador suporta a API, agora irá colocar mais uma função em seu código, sendo a de mostrar a posição do usuário.</a:t>
            </a:r>
            <a:endParaRPr/>
          </a:p>
        </p:txBody>
      </p:sp>
      <p:pic>
        <p:nvPicPr>
          <p:cNvPr id="784" name="Google Shape;784;g1dbe54d86e2_0_66"/>
          <p:cNvPicPr preferRelativeResize="0"/>
          <p:nvPr/>
        </p:nvPicPr>
        <p:blipFill>
          <a:blip r:embed="rId3">
            <a:alphaModFix/>
          </a:blip>
          <a:stretch>
            <a:fillRect/>
          </a:stretch>
        </p:blipFill>
        <p:spPr>
          <a:xfrm>
            <a:off x="1103300" y="3264850"/>
            <a:ext cx="9262051" cy="26181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1dbe54d86e2_0_7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Analisando a nova função: declarando a função</a:t>
            </a:r>
            <a:endParaRPr/>
          </a:p>
        </p:txBody>
      </p:sp>
      <p:sp>
        <p:nvSpPr>
          <p:cNvPr id="790" name="Google Shape;790;g1dbe54d86e2_0_7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pt-BR"/>
              <a:t>No código acima ele esta declarando uma nova função, porém há a palavra ‘positivon’ dentro dos parênteses, isso significa que essa palavra é um parâmetro, e logo, ela também aparecerá dentro da função. Pois um parâmetro é serve para mostrar as informações que pegar do usuário, ou que forem fornecidas. </a:t>
            </a:r>
            <a:endParaRPr/>
          </a:p>
          <a:p>
            <a:pPr marL="0" lvl="0" indent="0" algn="l" rtl="0">
              <a:spcBef>
                <a:spcPts val="1000"/>
              </a:spcBef>
              <a:spcAft>
                <a:spcPts val="0"/>
              </a:spcAft>
              <a:buNone/>
            </a:pPr>
            <a:r>
              <a:rPr lang="pt-BR"/>
              <a:t>Por exemplo, em um programa de soma, podemos utilizar para receber os 2 valores que serão somados, como no exemplo abaixo</a:t>
            </a:r>
            <a:endParaRPr/>
          </a:p>
        </p:txBody>
      </p:sp>
      <p:pic>
        <p:nvPicPr>
          <p:cNvPr id="791" name="Google Shape;791;g1dbe54d86e2_0_72"/>
          <p:cNvPicPr preferRelativeResize="0"/>
          <p:nvPr/>
        </p:nvPicPr>
        <p:blipFill>
          <a:blip r:embed="rId3">
            <a:alphaModFix/>
          </a:blip>
          <a:stretch>
            <a:fillRect/>
          </a:stretch>
        </p:blipFill>
        <p:spPr>
          <a:xfrm>
            <a:off x="1103300" y="2052931"/>
            <a:ext cx="9404700" cy="55789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1dbe54d86e2_0_7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Função de soma: Explicação de parâmetros</a:t>
            </a:r>
            <a:endParaRPr/>
          </a:p>
        </p:txBody>
      </p:sp>
      <p:sp>
        <p:nvSpPr>
          <p:cNvPr id="797" name="Google Shape;797;g1dbe54d86e2_0_7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pt-BR"/>
              <a:t>No código abaixo, foi criado uma função com o nome de soma que recebe os parâmetros ‘numero1’ e ‘numero2’, e dentro dessa função ela soma esses 2 parâmetros, os exibindo logo em seguida. Fora dessa função, quando ela é chamada, percebe-se que tem os números 9 e 6, onde substituíram os parâmetros, no caso numero1=9 e o numero2=6. Somando os 2 o resultado recebeu o valor de 15.</a:t>
            </a:r>
            <a:endParaRPr/>
          </a:p>
        </p:txBody>
      </p:sp>
      <p:pic>
        <p:nvPicPr>
          <p:cNvPr id="798" name="Google Shape;798;g1dbe54d86e2_0_78"/>
          <p:cNvPicPr preferRelativeResize="0"/>
          <p:nvPr/>
        </p:nvPicPr>
        <p:blipFill>
          <a:blip r:embed="rId3">
            <a:alphaModFix/>
          </a:blip>
          <a:stretch>
            <a:fillRect/>
          </a:stretch>
        </p:blipFill>
        <p:spPr>
          <a:xfrm>
            <a:off x="1103300" y="3961924"/>
            <a:ext cx="4300475" cy="2286500"/>
          </a:xfrm>
          <a:prstGeom prst="rect">
            <a:avLst/>
          </a:prstGeom>
          <a:noFill/>
          <a:ln>
            <a:noFill/>
          </a:ln>
        </p:spPr>
      </p:pic>
      <p:pic>
        <p:nvPicPr>
          <p:cNvPr id="799" name="Google Shape;799;g1dbe54d86e2_0_78"/>
          <p:cNvPicPr preferRelativeResize="0"/>
          <p:nvPr/>
        </p:nvPicPr>
        <p:blipFill>
          <a:blip r:embed="rId4">
            <a:alphaModFix/>
          </a:blip>
          <a:stretch>
            <a:fillRect/>
          </a:stretch>
        </p:blipFill>
        <p:spPr>
          <a:xfrm>
            <a:off x="5477575" y="3961925"/>
            <a:ext cx="4573225" cy="1092972"/>
          </a:xfrm>
          <a:prstGeom prst="rect">
            <a:avLst/>
          </a:prstGeom>
          <a:noFill/>
          <a:ln>
            <a:noFill/>
          </a:ln>
        </p:spPr>
      </p:pic>
    </p:spTree>
  </p:cSld>
  <p:clrMapOvr>
    <a:masterClrMapping/>
  </p:clrMapOvr>
</p:sld>
</file>

<file path=ppt/theme/theme1.xml><?xml version="1.0" encoding="utf-8"?>
<a:theme xmlns:a="http://schemas.openxmlformats.org/drawingml/2006/main" name="Íon">
  <a:themeElements>
    <a:clrScheme name="Personalizada 1">
      <a:dk1>
        <a:srgbClr val="1E5155"/>
      </a:dk1>
      <a:lt1>
        <a:srgbClr val="FFFFFF"/>
      </a:lt1>
      <a:dk2>
        <a:srgbClr val="1E5155"/>
      </a:dk2>
      <a:lt2>
        <a:srgbClr val="EBEBEB"/>
      </a:lt2>
      <a:accent1>
        <a:srgbClr val="B01513"/>
      </a:accent1>
      <a:accent2>
        <a:srgbClr val="EA6312"/>
      </a:accent2>
      <a:accent3>
        <a:srgbClr val="FFFF00"/>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23307</Words>
  <Application>Microsoft Office PowerPoint</Application>
  <PresentationFormat>Widescreen</PresentationFormat>
  <Paragraphs>1779</Paragraphs>
  <Slides>361</Slides>
  <Notes>361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361</vt:i4>
      </vt:variant>
    </vt:vector>
  </HeadingPairs>
  <TitlesOfParts>
    <vt:vector size="367" baseType="lpstr">
      <vt:lpstr>Arial</vt:lpstr>
      <vt:lpstr>Century Gothic</vt:lpstr>
      <vt:lpstr>Roboto</vt:lpstr>
      <vt:lpstr>Noto Sans Symbols</vt:lpstr>
      <vt:lpstr>Montserrat</vt:lpstr>
      <vt:lpstr>Íon</vt:lpstr>
      <vt:lpstr>Interfaces – Design UI/UX HTML5 e CSS3</vt:lpstr>
      <vt:lpstr>Interfaces – Design UI/UX HTML5 e CSS3</vt:lpstr>
      <vt:lpstr>Interfaces – Design UI/UX HTML5 e CSS3</vt:lpstr>
      <vt:lpstr>Interfaces – Design UI/UX HTML5 e CSS3</vt:lpstr>
      <vt:lpstr>Interfaces – Design UI/UX HTML5 e CSS3</vt:lpstr>
      <vt:lpstr> Interface? Que raios é isso?</vt:lpstr>
      <vt:lpstr> Interface? Por que ela  extremamente importante ?</vt:lpstr>
      <vt:lpstr> Interface? Por que ela  extremamente importante ?</vt:lpstr>
      <vt:lpstr> Interface? Por que ela  extremamente importante ?</vt:lpstr>
      <vt:lpstr>Compare essa imagem com a próxima!</vt:lpstr>
      <vt:lpstr>Compare essa imagem com a imagem anterior!</vt:lpstr>
      <vt:lpstr>Descreva essa evolução...</vt:lpstr>
      <vt:lpstr>Definições  UI Design  Conhecida como Design de Interface do Usuário, a UI nos mostra de qual a maneira o usuário deverá interagir, seja em um dispositivo, aplicativo, site, software.  Para acessar uma tela importante do aplicativo, o usuário apertará um botão, certo? Este botão está bem visível e destacado dos demais elementos do layout?</vt:lpstr>
      <vt:lpstr>Definições  UX Design  User Experience Design é a experiência do usuário no uso de um sistema e/ou plataforma. Seria o famoso “como meu cliente se sente usando meu produto/serviço”.  Enquanto a UI projeta o sistema proporcionando que o usuário interaja da melhor maneira possível, a UX é a própria vivência do usuário sobre o que ele está utilizando. </vt:lpstr>
      <vt:lpstr>Ferramentas de Prototipação</vt:lpstr>
      <vt:lpstr>Atividade extrassala:</vt:lpstr>
      <vt:lpstr>Parte teórica: Ferramenta Figma</vt:lpstr>
      <vt:lpstr>Parte teórica - Ferramenta Figma</vt:lpstr>
      <vt:lpstr>Parte teórica: Ferramenta Figma</vt:lpstr>
      <vt:lpstr>Parte teórica: Ferramenta Figma</vt:lpstr>
      <vt:lpstr>Parte prática: Ferramenta Figma</vt:lpstr>
      <vt:lpstr>Projetos práticos com a ferramenta Figma (Obrigatório)</vt:lpstr>
      <vt:lpstr>Projetos práticos com a ferramenta Figma</vt:lpstr>
      <vt:lpstr>Projetos práticos com a ferramenta Figma (Opcional)</vt:lpstr>
      <vt:lpstr>Front-End? Que raios é isso?</vt:lpstr>
      <vt:lpstr>Tecnologias utilizadas no Front-End</vt:lpstr>
      <vt:lpstr>Trilha de Estudos Front-End</vt:lpstr>
      <vt:lpstr>HTML</vt:lpstr>
      <vt:lpstr>O que é HTML?</vt:lpstr>
      <vt:lpstr>Conceitos Importantes no HTML?</vt:lpstr>
      <vt:lpstr>Conceitos Importantes no HTML?</vt:lpstr>
      <vt:lpstr>Conceitos Importantes no HTML?</vt:lpstr>
      <vt:lpstr>Conceitos Importantes no HTML?</vt:lpstr>
      <vt:lpstr>Breve história do HTML?</vt:lpstr>
      <vt:lpstr>Recursos da Linguagem HTML?</vt:lpstr>
      <vt:lpstr>Recursos da Linguagem HTML?</vt:lpstr>
      <vt:lpstr>O que são Editores de Texto?</vt:lpstr>
      <vt:lpstr>Exercícios</vt:lpstr>
      <vt:lpstr>Blocos em HTML5</vt:lpstr>
      <vt:lpstr>O que são Navegadores?</vt:lpstr>
      <vt:lpstr>Exercícios</vt:lpstr>
      <vt:lpstr>Exemplo de um documento HTML</vt:lpstr>
      <vt:lpstr>Explicando código HTML?</vt:lpstr>
      <vt:lpstr>Versões do HTML</vt:lpstr>
      <vt:lpstr>Informações Importantes</vt:lpstr>
      <vt:lpstr>O atributo title em HTML</vt:lpstr>
      <vt:lpstr>A tag  &lt;h1/&gt;, &lt;h2/&gt;, &lt;p/&gt;</vt:lpstr>
      <vt:lpstr>Títulos em HTML</vt:lpstr>
      <vt:lpstr>As principais tag’s </vt:lpstr>
      <vt:lpstr>A tag  &lt;pre&gt;</vt:lpstr>
      <vt:lpstr>Formatações em HTML</vt:lpstr>
      <vt:lpstr>A tag &lt;a&gt;</vt:lpstr>
      <vt:lpstr>Mais sobre âncoragem</vt:lpstr>
      <vt:lpstr>A tag &lt;img&gt;</vt:lpstr>
      <vt:lpstr>Tabelas no HTML</vt:lpstr>
      <vt:lpstr>Tags da tabela</vt:lpstr>
      <vt:lpstr>Listas no HTML</vt:lpstr>
      <vt:lpstr>Listas não ordenadas &lt;ul&gt;, &lt;li&gt;</vt:lpstr>
      <vt:lpstr>Tipos de lista não ordenada</vt:lpstr>
      <vt:lpstr>Lista ordenada &lt;ol&gt;, &lt;li&gt;</vt:lpstr>
      <vt:lpstr>Tipos de lista ordenada</vt:lpstr>
      <vt:lpstr>Lista de descrição &lt;dl&gt;,  &lt;dt&gt; e &lt;dd&gt;</vt:lpstr>
      <vt:lpstr>A tag &lt;video&gt; no HTML</vt:lpstr>
      <vt:lpstr>A tag &lt;audio&gt; no HTML</vt:lpstr>
      <vt:lpstr>Exemplo da tag &lt;audio&gt;</vt:lpstr>
      <vt:lpstr>Atributos da tag &lt;video&gt; e a&lt;audio&gt;</vt:lpstr>
      <vt:lpstr>Formulário no HTML</vt:lpstr>
      <vt:lpstr>Tags do formulário</vt:lpstr>
      <vt:lpstr>tags &lt;input&gt;, &lt;fieldset&gt; e &lt;textarea&gt;</vt:lpstr>
      <vt:lpstr>Alguns tipos de inputs</vt:lpstr>
      <vt:lpstr>Alguns atributos para o formulário</vt:lpstr>
      <vt:lpstr>Alguns atributos para o formulário </vt:lpstr>
      <vt:lpstr>Alguns atributos para o formulário</vt:lpstr>
      <vt:lpstr>Estilo HTML com CSS</vt:lpstr>
      <vt:lpstr>CSS Inline</vt:lpstr>
      <vt:lpstr>CSS Interno</vt:lpstr>
      <vt:lpstr>CSS Externo</vt:lpstr>
      <vt:lpstr>Atributo class </vt:lpstr>
      <vt:lpstr>Atributo ID</vt:lpstr>
      <vt:lpstr>Tag &lt;iframe&gt;</vt:lpstr>
      <vt:lpstr>Javascript no HTML</vt:lpstr>
      <vt:lpstr>Javascript interno</vt:lpstr>
      <vt:lpstr>Javascript externo</vt:lpstr>
      <vt:lpstr>Comentários no HTML</vt:lpstr>
      <vt:lpstr>API de geolocalização no HTML</vt:lpstr>
      <vt:lpstr>API de geolocalização no HTML</vt:lpstr>
      <vt:lpstr>Métodos de geolocalização</vt:lpstr>
      <vt:lpstr>Funções no javascript</vt:lpstr>
      <vt:lpstr>Chamando funções</vt:lpstr>
      <vt:lpstr>Verificando se o navegador suporta a API de geolozalização</vt:lpstr>
      <vt:lpstr>Analisando código de verificação: &lt;button&gt; e onclick</vt:lpstr>
      <vt:lpstr>Analisando código de verificação ID e declarando uma variável</vt:lpstr>
      <vt:lpstr>Analisando código de verificação Declarando função getlocation()</vt:lpstr>
      <vt:lpstr>Desvio Condicional Simples</vt:lpstr>
      <vt:lpstr>Desvio Condicional Composto</vt:lpstr>
      <vt:lpstr>Analisando código de verificação Desvio condicional</vt:lpstr>
      <vt:lpstr>Exibindo sua posição através da API</vt:lpstr>
      <vt:lpstr>Analisando a nova função: declarando a função</vt:lpstr>
      <vt:lpstr>Função de soma: Explicação de parâmetros</vt:lpstr>
      <vt:lpstr>Analisando a nova função: armazenando a posição </vt:lpstr>
      <vt:lpstr>Analisando nova função: Exibindo a posição coletada</vt:lpstr>
      <vt:lpstr>HTML Responsivo</vt:lpstr>
      <vt:lpstr>Layout líquido</vt:lpstr>
      <vt:lpstr>Max-width e min-width</vt:lpstr>
      <vt:lpstr>HTML Semântico</vt:lpstr>
      <vt:lpstr>Por que usar elementos semânticos em seu código?</vt:lpstr>
      <vt:lpstr>Tags semânticas</vt:lpstr>
      <vt:lpstr>Alguns elementos semânticos importantes</vt:lpstr>
      <vt:lpstr>Alguns elementos semânticos importantes</vt:lpstr>
      <vt:lpstr>Projetos práticos Front End (Obrigatórios)</vt:lpstr>
      <vt:lpstr>Projetos práticos para Front End (Opcional)</vt:lpstr>
      <vt:lpstr>Introdução ao CSS</vt:lpstr>
      <vt:lpstr>O que é CSS?</vt:lpstr>
      <vt:lpstr>Por que usar CSS?</vt:lpstr>
      <vt:lpstr>Sintaxe do CSS</vt:lpstr>
      <vt:lpstr>Declaração de bloco</vt:lpstr>
      <vt:lpstr>Seletores CSS</vt:lpstr>
      <vt:lpstr>Seletor de elementos</vt:lpstr>
      <vt:lpstr>Seletor de ID</vt:lpstr>
      <vt:lpstr>Seletor de classe</vt:lpstr>
      <vt:lpstr>Seletor Universal</vt:lpstr>
      <vt:lpstr>Seletor de grupo</vt:lpstr>
      <vt:lpstr>Como adicionar o CSS</vt:lpstr>
      <vt:lpstr>CSS Inline</vt:lpstr>
      <vt:lpstr>Desvantagens do CSS Inline</vt:lpstr>
      <vt:lpstr>CSS Interno</vt:lpstr>
      <vt:lpstr>CSS Externo</vt:lpstr>
      <vt:lpstr>Comentários no CSS</vt:lpstr>
      <vt:lpstr>Propriedades em CSS</vt:lpstr>
      <vt:lpstr>Propriedade background</vt:lpstr>
      <vt:lpstr>Propriedade background: background-color: nomes;</vt:lpstr>
      <vt:lpstr>Propriedade background: background-color: RGB(0, 0, 0);</vt:lpstr>
      <vt:lpstr>propriedade background: background-color: #hexadecimal;</vt:lpstr>
      <vt:lpstr>Mais sobre o sistema hexadecimal</vt:lpstr>
      <vt:lpstr>Abreviação do hexadecimal</vt:lpstr>
      <vt:lpstr>Propriedade background: background-image</vt:lpstr>
      <vt:lpstr>Propriedade background: background-repeat</vt:lpstr>
      <vt:lpstr>Propriedade background: background-repeat</vt:lpstr>
      <vt:lpstr>Propriedade background: background-attachment</vt:lpstr>
      <vt:lpstr>Propriedade background:  background-position:</vt:lpstr>
      <vt:lpstr>Exemplos de background-position</vt:lpstr>
      <vt:lpstr>Propriedade background: background-clip</vt:lpstr>
      <vt:lpstr>Propriedade background: background-clip: padding-box;</vt:lpstr>
      <vt:lpstr>Propriedade background: background-clip: border-box;</vt:lpstr>
      <vt:lpstr>Propriedade background: background-clip: content-box</vt:lpstr>
      <vt:lpstr>Propriedade background: background-origin </vt:lpstr>
      <vt:lpstr>Propriedade color:</vt:lpstr>
      <vt:lpstr>Propriedade border:</vt:lpstr>
      <vt:lpstr>Propriedade border:  tags do border-style</vt:lpstr>
      <vt:lpstr>border-style na prática</vt:lpstr>
      <vt:lpstr>Propriedade border: border-width na prática</vt:lpstr>
      <vt:lpstr>Propriedade border: border-color na prática</vt:lpstr>
      <vt:lpstr>Propriedade border:  border-radius</vt:lpstr>
      <vt:lpstr>Fornecendo valores no border-radius</vt:lpstr>
      <vt:lpstr>Propriedade border: border-collapse</vt:lpstr>
      <vt:lpstr>Propriedade border: border-collapse na prática</vt:lpstr>
      <vt:lpstr>Propriedade border: border-spacing</vt:lpstr>
      <vt:lpstr>Propriedade border: border-spacing na prática</vt:lpstr>
      <vt:lpstr>Propriedade border: border-spacing na prática</vt:lpstr>
      <vt:lpstr>Propriedade padding:  </vt:lpstr>
      <vt:lpstr>Propriedade padding: Atribuindo valores</vt:lpstr>
      <vt:lpstr>Propriedade padding: propriedades individuais</vt:lpstr>
      <vt:lpstr>Propriedade padding: margin na prática</vt:lpstr>
      <vt:lpstr>Propriedade margin:  </vt:lpstr>
      <vt:lpstr>Propriedade margin: Atribuindo valores</vt:lpstr>
      <vt:lpstr>Propriedade margin: propriedades individuais</vt:lpstr>
      <vt:lpstr>propriedade width: </vt:lpstr>
      <vt:lpstr>Propriedade height:</vt:lpstr>
      <vt:lpstr>Propriedade outline: </vt:lpstr>
      <vt:lpstr>Propriedade outline: tipos de bordas</vt:lpstr>
      <vt:lpstr>Propriedade outline: outline-offset</vt:lpstr>
      <vt:lpstr>Propriedade font:</vt:lpstr>
      <vt:lpstr>Propriedade font: font-family</vt:lpstr>
      <vt:lpstr>Propriedade font: font-size</vt:lpstr>
      <vt:lpstr>Propriedade font: font-style</vt:lpstr>
      <vt:lpstr>Propriedade font: font-variant</vt:lpstr>
      <vt:lpstr>Propriedade font: font-weight</vt:lpstr>
      <vt:lpstr>Listas no CSS</vt:lpstr>
      <vt:lpstr>Listas no CSS: List-style-type</vt:lpstr>
      <vt:lpstr>Listas no CSS: list-style-image</vt:lpstr>
      <vt:lpstr>Listas no CSS: list-style-position</vt:lpstr>
      <vt:lpstr>Listas no CSS: list-style</vt:lpstr>
      <vt:lpstr>Propriedade display</vt:lpstr>
      <vt:lpstr>Propriedade display: Display: inline;</vt:lpstr>
      <vt:lpstr>Propriedade display: display: block;</vt:lpstr>
      <vt:lpstr>Propriedade display: Alterando o display </vt:lpstr>
      <vt:lpstr>Alguns outros tipos de display</vt:lpstr>
      <vt:lpstr>Max-width e min-width</vt:lpstr>
      <vt:lpstr>Propriedade position: </vt:lpstr>
      <vt:lpstr>Propriedade position: position: relative;</vt:lpstr>
      <vt:lpstr>Propriedade position: position: relative; na prática</vt:lpstr>
      <vt:lpstr>Propriedade position: position: absolute;</vt:lpstr>
      <vt:lpstr>Propriedade position: position: fixed;</vt:lpstr>
      <vt:lpstr>Propriedade position: position: sticky;</vt:lpstr>
      <vt:lpstr>Propriedade z-index:</vt:lpstr>
      <vt:lpstr>Propriedade z-index:</vt:lpstr>
      <vt:lpstr>Propriedade overflow:</vt:lpstr>
      <vt:lpstr>Propriedade overflow: Alguns valores</vt:lpstr>
      <vt:lpstr>Propriedade float:</vt:lpstr>
      <vt:lpstr>Propriedade float: Como funciona?</vt:lpstr>
      <vt:lpstr>Propriedade float: Propriedades e valores</vt:lpstr>
      <vt:lpstr>Propriedade clear:</vt:lpstr>
      <vt:lpstr>Propriedade clear: valores</vt:lpstr>
      <vt:lpstr>Propriedade text-align: </vt:lpstr>
      <vt:lpstr>Propriedade vertical-align:</vt:lpstr>
      <vt:lpstr>Propriedade vertical-align: Alguns valores</vt:lpstr>
      <vt:lpstr>Combinadores de seletores:</vt:lpstr>
      <vt:lpstr>Combinadores nos seletores: Seletor geral de irmão</vt:lpstr>
      <vt:lpstr>Combinadores de seletores: seletor de irmão adjacente(+)</vt:lpstr>
      <vt:lpstr>Combinadores de seletores: Seletor de filho (&gt;)</vt:lpstr>
      <vt:lpstr>Combinadores de seletores: Seletor descendente</vt:lpstr>
      <vt:lpstr>Seletor descendente em CSS</vt:lpstr>
      <vt:lpstr>Pseudoclasses no CSS</vt:lpstr>
      <vt:lpstr>Pseudoclasses :link e :visited</vt:lpstr>
      <vt:lpstr>Pseudoclasse :active</vt:lpstr>
      <vt:lpstr>Pseudoclasse hover:</vt:lpstr>
      <vt:lpstr>Pseudoclasse :lang</vt:lpstr>
      <vt:lpstr>Especificidade do CSS</vt:lpstr>
      <vt:lpstr>Especificidade do CSS</vt:lpstr>
      <vt:lpstr>Cuidados na especificação de seletores</vt:lpstr>
      <vt:lpstr>Cuidados na especificação dos seletores</vt:lpstr>
      <vt:lpstr>Valor !important:</vt:lpstr>
      <vt:lpstr>Valor !important:</vt:lpstr>
      <vt:lpstr>Pseudoclasse :focus</vt:lpstr>
      <vt:lpstr>Pseudo-elementos no CSS</vt:lpstr>
      <vt:lpstr>Alguns pseudo-elementos</vt:lpstr>
      <vt:lpstr>Pseudo-elementos ::before e ::after:</vt:lpstr>
      <vt:lpstr>Propriedade content:</vt:lpstr>
      <vt:lpstr>pseudo-elementos ::before e ::after vídeos</vt:lpstr>
      <vt:lpstr>Propriedade opacity:</vt:lpstr>
      <vt:lpstr>Propriedade cursor:</vt:lpstr>
      <vt:lpstr>Propriedade cursor: Alguns valores</vt:lpstr>
      <vt:lpstr>Propriedade cursor: Alguns valores</vt:lpstr>
      <vt:lpstr>propriedade box-shadow:</vt:lpstr>
      <vt:lpstr>Propriedade box-shadow: box-shadow na prática</vt:lpstr>
      <vt:lpstr>Propriedade text-shadow:</vt:lpstr>
      <vt:lpstr>Propriedade text-shadow: Explicando a sintaxe</vt:lpstr>
      <vt:lpstr>Propriedade text-transform:</vt:lpstr>
      <vt:lpstr>Propriedade text-decoration:</vt:lpstr>
      <vt:lpstr>Propriedade line-height:</vt:lpstr>
      <vt:lpstr>Propriedade text-indent:</vt:lpstr>
      <vt:lpstr>Propriedade line-height: Alguns tipos de valores</vt:lpstr>
      <vt:lpstr>Propriedade text-stroke:</vt:lpstr>
      <vt:lpstr>Propriedade text-overflow:</vt:lpstr>
      <vt:lpstr>propriedade visibility:</vt:lpstr>
      <vt:lpstr>Propriedade visibility: Valores</vt:lpstr>
      <vt:lpstr>Propriedade white-space:</vt:lpstr>
      <vt:lpstr>Propriedade white-space: Alguns valores</vt:lpstr>
      <vt:lpstr>Propriedade word-wrap:</vt:lpstr>
      <vt:lpstr>Propriedade filter:</vt:lpstr>
      <vt:lpstr>Propriedade filter: invert()</vt:lpstr>
      <vt:lpstr>Propriedade filter: drop-shadow()</vt:lpstr>
      <vt:lpstr>Propriedade filter: brightness()</vt:lpstr>
      <vt:lpstr>Propriedade filter: saturate()</vt:lpstr>
      <vt:lpstr>Propriedade filter: blur()</vt:lpstr>
      <vt:lpstr>Propriedade filter: hue-rotate()</vt:lpstr>
      <vt:lpstr>Propriedade filter:  contrast()</vt:lpstr>
      <vt:lpstr>Propriedade filter: Opacity()</vt:lpstr>
      <vt:lpstr>Propriedade filter: Grayscale()</vt:lpstr>
      <vt:lpstr>Propriedade filter: sepia()</vt:lpstr>
      <vt:lpstr>Ícones no CSS</vt:lpstr>
      <vt:lpstr>Vídeo para aprender a usar os ícones</vt:lpstr>
      <vt:lpstr>Propriedade word-break:</vt:lpstr>
      <vt:lpstr>Propriedade word-spacing: </vt:lpstr>
      <vt:lpstr>Propriedade letter-spacing:</vt:lpstr>
      <vt:lpstr>Propriedade writing-mode</vt:lpstr>
      <vt:lpstr>Propriedade writing-mode: writing-mode: vertical-lr;</vt:lpstr>
      <vt:lpstr>Propriedade writing-mode: writing-mode: vertical-rl;</vt:lpstr>
      <vt:lpstr>Propriedade text-orientation:</vt:lpstr>
      <vt:lpstr>Propriedade text-orientation: Valores</vt:lpstr>
      <vt:lpstr>Pseudoclasse :root</vt:lpstr>
      <vt:lpstr>Variáveis o CSS</vt:lpstr>
      <vt:lpstr>Variáveis no CSS</vt:lpstr>
      <vt:lpstr>Seletor nth-child()</vt:lpstr>
      <vt:lpstr>Seletor nth-child(): argumentos</vt:lpstr>
      <vt:lpstr>Seletor nth-child() Argumentos</vt:lpstr>
      <vt:lpstr>Seletor nth-child() Argumentos</vt:lpstr>
      <vt:lpstr>Seletor nth-child() Argumentos</vt:lpstr>
      <vt:lpstr>Seletor nth-child() Vídeo para tirar dúvidas</vt:lpstr>
      <vt:lpstr>Propriedade zoom:</vt:lpstr>
      <vt:lpstr>Função calc() no CSS</vt:lpstr>
      <vt:lpstr>Função calc(): pontos importantes</vt:lpstr>
      <vt:lpstr>Função calc() Vídeos para ver</vt:lpstr>
      <vt:lpstr>propriedade clip:</vt:lpstr>
      <vt:lpstr>Propriedade page-break-before:</vt:lpstr>
      <vt:lpstr>Propriedade page-break-before: Valores</vt:lpstr>
      <vt:lpstr>Propriedade page-break-before: auto</vt:lpstr>
      <vt:lpstr>Propriedade page-break-before: always</vt:lpstr>
      <vt:lpstr>Propriedade page-break-inside:</vt:lpstr>
      <vt:lpstr>Propriedade page-break-inside: valores</vt:lpstr>
      <vt:lpstr>Propriedade page-break-after:</vt:lpstr>
      <vt:lpstr>Propriedade page-break-after: Valores</vt:lpstr>
      <vt:lpstr>Propriedade object-fit: </vt:lpstr>
      <vt:lpstr>Propriedade object-fit: fill</vt:lpstr>
      <vt:lpstr>Propriedade object-fit: contain </vt:lpstr>
      <vt:lpstr>Propriedade object-fit: cover</vt:lpstr>
      <vt:lpstr>Propriedade object-fit: none</vt:lpstr>
      <vt:lpstr>Propriedade object-fit: scale-down </vt:lpstr>
      <vt:lpstr>Propriedade object-position:</vt:lpstr>
      <vt:lpstr>Propriedade object-position: valores</vt:lpstr>
      <vt:lpstr>Propriedade columns:</vt:lpstr>
      <vt:lpstr>Propriedade columns: exemplo na prática</vt:lpstr>
      <vt:lpstr>Propriedade hyphens:</vt:lpstr>
      <vt:lpstr>Propriedade border-image: </vt:lpstr>
      <vt:lpstr>Propriedade border-image: border-image-source</vt:lpstr>
      <vt:lpstr>Propriedade border-image: border-image-width</vt:lpstr>
      <vt:lpstr>Propriedade border-image: border-image-slice</vt:lpstr>
      <vt:lpstr>Propriedade border-image border-image-outset</vt:lpstr>
      <vt:lpstr>Propriedade border-image: border-image-repeat</vt:lpstr>
      <vt:lpstr>Propriedade border-image: border-image-repeat na prática</vt:lpstr>
      <vt:lpstr>Propriedade quotes:</vt:lpstr>
      <vt:lpstr>Propriedade quotes: quotes na prática</vt:lpstr>
      <vt:lpstr>Propriedade transform:</vt:lpstr>
      <vt:lpstr>Propriedade transform: Alguns valores </vt:lpstr>
      <vt:lpstr>Propriedade transform: Alguns valores</vt:lpstr>
      <vt:lpstr>Propriedade transform-origin:</vt:lpstr>
      <vt:lpstr>Propriedade transform-style:</vt:lpstr>
      <vt:lpstr>Propriedade transition:</vt:lpstr>
      <vt:lpstr>Propriedade transition-property:</vt:lpstr>
      <vt:lpstr>Propriedade transition-property: Valores</vt:lpstr>
      <vt:lpstr>Propriedade transition-duration:</vt:lpstr>
      <vt:lpstr>Propriedade transition-timing-function:</vt:lpstr>
      <vt:lpstr>Propriedade transition-delay:</vt:lpstr>
      <vt:lpstr>Propriedade translate:</vt:lpstr>
      <vt:lpstr>Propriedade resize: </vt:lpstr>
      <vt:lpstr>Propriedade resize: Valores</vt:lpstr>
      <vt:lpstr>Keyframes no CSS</vt:lpstr>
      <vt:lpstr>Propriedade animation:</vt:lpstr>
      <vt:lpstr>Propriedade animation: propriedades-independentes dele</vt:lpstr>
      <vt:lpstr>Cores gradientes no CSS</vt:lpstr>
      <vt:lpstr>Gradientes no CSS: linear-gradient</vt:lpstr>
      <vt:lpstr>Gradientes no CSS linear-gradient</vt:lpstr>
      <vt:lpstr>Gradientes no CSS: radial-gradient </vt:lpstr>
      <vt:lpstr>Gradientes no CSS: radial-gradient:</vt:lpstr>
      <vt:lpstr>Flexbox no CSS</vt:lpstr>
      <vt:lpstr>Propriedade display: flex; Propriedades exclusivas</vt:lpstr>
      <vt:lpstr>Propriedade display: flex; flex-direction</vt:lpstr>
      <vt:lpstr>Propriedade display: flex; flex-direction na prática</vt:lpstr>
      <vt:lpstr>Propriedade display: flex; justify-content</vt:lpstr>
      <vt:lpstr>Propriedade display: flex; justify-content na prática</vt:lpstr>
      <vt:lpstr>Propriedade display: flex; align-items</vt:lpstr>
      <vt:lpstr>Propriedade display: flex; aling-items na prática</vt:lpstr>
      <vt:lpstr>Propriedade display: flex; flex-wrap</vt:lpstr>
      <vt:lpstr>Propriedade display: flex; flex-wrap na prática</vt:lpstr>
      <vt:lpstr>Propriedade display: flex; align-content</vt:lpstr>
      <vt:lpstr>Propriedade display: flex; align-content na prática</vt:lpstr>
      <vt:lpstr>Propriedade display: flex; flex-flow</vt:lpstr>
      <vt:lpstr>Propriedade display: flex; order</vt:lpstr>
      <vt:lpstr>Propriedade display: flex; order na prática</vt:lpstr>
      <vt:lpstr>Propriedade display: flex; align-self</vt:lpstr>
      <vt:lpstr>Propriedade display: flex; flex-basis</vt:lpstr>
      <vt:lpstr>Propriedade display: flex; flex-grow</vt:lpstr>
      <vt:lpstr>Propriedade display: flex; flex-shrink</vt:lpstr>
      <vt:lpstr>Media Query no CSS</vt:lpstr>
      <vt:lpstr>Media Query no CSS: Entendendo a sintaxe</vt:lpstr>
      <vt:lpstr>Media Query no CSS: Tamanhos padrões de telas</vt:lpstr>
      <vt:lpstr>Propriedade Display: grid;</vt:lpstr>
      <vt:lpstr>Propriedade display: grid; propriedades exclusivas</vt:lpstr>
      <vt:lpstr>Caso esteja mais interessado no display: grid;</vt:lpstr>
      <vt:lpstr>Projetos práticos para fazer  usando CSS (Obrigatórios)</vt:lpstr>
      <vt:lpstr>Projetos práticos para fazer  usando CSS (Opcional)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Interfaces – Design UI/UX HTML5 e CSS3</dc:title>
  <dc:creator>Conta da Microsoft</dc:creator>
  <cp:lastModifiedBy>Jailson Costa dos Santos</cp:lastModifiedBy>
  <cp:revision>1</cp:revision>
  <dcterms:created xsi:type="dcterms:W3CDTF">2021-02-15T04:27:07Z</dcterms:created>
  <dcterms:modified xsi:type="dcterms:W3CDTF">2023-02-14T14:40:17Z</dcterms:modified>
</cp:coreProperties>
</file>